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7.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8.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241.xml" ContentType="application/vnd.openxmlformats-officedocument.presentationml.tags+xml"/>
  <Override PartName="/ppt/notesSlides/notesSlide1.xml" ContentType="application/vnd.openxmlformats-officedocument.presentationml.notesSlide+xml"/>
  <Override PartName="/ppt/tags/tag242.xml" ContentType="application/vnd.openxmlformats-officedocument.presentationml.tags+xml"/>
  <Override PartName="/ppt/notesSlides/notesSlide2.xml" ContentType="application/vnd.openxmlformats-officedocument.presentationml.notesSlide+xml"/>
  <Override PartName="/ppt/tags/tag243.xml" ContentType="application/vnd.openxmlformats-officedocument.presentationml.tags+xml"/>
  <Override PartName="/ppt/notesSlides/notesSlide3.xml" ContentType="application/vnd.openxmlformats-officedocument.presentationml.notesSlide+xml"/>
  <Override PartName="/ppt/tags/tag244.xml" ContentType="application/vnd.openxmlformats-officedocument.presentationml.tags+xml"/>
  <Override PartName="/ppt/notesSlides/notesSlide4.xml" ContentType="application/vnd.openxmlformats-officedocument.presentationml.notesSlide+xml"/>
  <Override PartName="/ppt/tags/tag245.xml" ContentType="application/vnd.openxmlformats-officedocument.presentationml.tags+xml"/>
  <Override PartName="/ppt/notesSlides/notesSlide5.xml" ContentType="application/vnd.openxmlformats-officedocument.presentationml.notesSlide+xml"/>
  <Override PartName="/ppt/tags/tag246.xml" ContentType="application/vnd.openxmlformats-officedocument.presentationml.tags+xml"/>
  <Override PartName="/ppt/notesSlides/notesSlide6.xml" ContentType="application/vnd.openxmlformats-officedocument.presentationml.notesSlide+xml"/>
  <Override PartName="/ppt/tags/tag247.xml" ContentType="application/vnd.openxmlformats-officedocument.presentationml.tags+xml"/>
  <Override PartName="/ppt/notesSlides/notesSlide7.xml" ContentType="application/vnd.openxmlformats-officedocument.presentationml.notesSlide+xml"/>
  <Override PartName="/ppt/tags/tag248.xml" ContentType="application/vnd.openxmlformats-officedocument.presentationml.tags+xml"/>
  <Override PartName="/ppt/notesSlides/notesSlide8.xml" ContentType="application/vnd.openxmlformats-officedocument.presentationml.notesSlide+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notesSlides/notesSlide10.xml" ContentType="application/vnd.openxmlformats-officedocument.presentationml.notesSlide+xml"/>
  <Override PartName="/ppt/tags/tag25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52.xml" ContentType="application/vnd.openxmlformats-officedocument.presentationml.tags+xml"/>
  <Override PartName="/ppt/notesSlides/notesSlide14.xml" ContentType="application/vnd.openxmlformats-officedocument.presentationml.notesSlide+xml"/>
  <Override PartName="/ppt/tags/tag253.xml" ContentType="application/vnd.openxmlformats-officedocument.presentationml.tags+xml"/>
  <Override PartName="/ppt/notesSlides/notesSlide15.xml" ContentType="application/vnd.openxmlformats-officedocument.presentationml.notesSlide+xml"/>
  <Override PartName="/ppt/tags/tag254.xml" ContentType="application/vnd.openxmlformats-officedocument.presentationml.tags+xml"/>
  <Override PartName="/ppt/notesSlides/notesSlide16.xml" ContentType="application/vnd.openxmlformats-officedocument.presentationml.notesSlide+xml"/>
  <Override PartName="/ppt/tags/tag255.xml" ContentType="application/vnd.openxmlformats-officedocument.presentationml.tags+xml"/>
  <Override PartName="/ppt/notesSlides/notesSlide17.xml" ContentType="application/vnd.openxmlformats-officedocument.presentationml.notesSlide+xml"/>
  <Override PartName="/ppt/tags/tag256.xml" ContentType="application/vnd.openxmlformats-officedocument.presentationml.tags+xml"/>
  <Override PartName="/ppt/notesSlides/notesSlide18.xml" ContentType="application/vnd.openxmlformats-officedocument.presentationml.notesSlide+xml"/>
  <Override PartName="/ppt/tags/tag257.xml" ContentType="application/vnd.openxmlformats-officedocument.presentationml.tags+xml"/>
  <Override PartName="/ppt/notesSlides/notesSlide19.xml" ContentType="application/vnd.openxmlformats-officedocument.presentationml.notesSlide+xml"/>
  <Override PartName="/ppt/tags/tag258.xml" ContentType="application/vnd.openxmlformats-officedocument.presentationml.tags+xml"/>
  <Override PartName="/ppt/notesSlides/notesSlide20.xml" ContentType="application/vnd.openxmlformats-officedocument.presentationml.notesSlide+xml"/>
  <Override PartName="/ppt/tags/tag259.xml" ContentType="application/vnd.openxmlformats-officedocument.presentationml.tags+xml"/>
  <Override PartName="/ppt/notesSlides/notesSlide21.xml" ContentType="application/vnd.openxmlformats-officedocument.presentationml.notesSlide+xml"/>
  <Override PartName="/ppt/tags/tag260.xml" ContentType="application/vnd.openxmlformats-officedocument.presentationml.tags+xml"/>
  <Override PartName="/ppt/notesSlides/notesSlide22.xml" ContentType="application/vnd.openxmlformats-officedocument.presentationml.notesSlide+xml"/>
  <Override PartName="/ppt/tags/tag261.xml" ContentType="application/vnd.openxmlformats-officedocument.presentationml.tags+xml"/>
  <Override PartName="/ppt/notesSlides/notesSlide23.xml" ContentType="application/vnd.openxmlformats-officedocument.presentationml.notesSlide+xml"/>
  <Override PartName="/ppt/tags/tag262.xml" ContentType="application/vnd.openxmlformats-officedocument.presentationml.tags+xml"/>
  <Override PartName="/ppt/notesSlides/notesSlide24.xml" ContentType="application/vnd.openxmlformats-officedocument.presentationml.notesSlide+xml"/>
  <Override PartName="/ppt/tags/tag263.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37"/>
  </p:notesMasterIdLst>
  <p:handoutMasterIdLst>
    <p:handoutMasterId r:id="rId38"/>
  </p:handoutMasterIdLst>
  <p:sldIdLst>
    <p:sldId id="677" r:id="rId12"/>
    <p:sldId id="625" r:id="rId13"/>
    <p:sldId id="285" r:id="rId14"/>
    <p:sldId id="334" r:id="rId15"/>
    <p:sldId id="309" r:id="rId16"/>
    <p:sldId id="689" r:id="rId17"/>
    <p:sldId id="490" r:id="rId18"/>
    <p:sldId id="607" r:id="rId19"/>
    <p:sldId id="608" r:id="rId20"/>
    <p:sldId id="610" r:id="rId21"/>
    <p:sldId id="611" r:id="rId22"/>
    <p:sldId id="612" r:id="rId23"/>
    <p:sldId id="613" r:id="rId24"/>
    <p:sldId id="614" r:id="rId25"/>
    <p:sldId id="615" r:id="rId26"/>
    <p:sldId id="616" r:id="rId27"/>
    <p:sldId id="617" r:id="rId28"/>
    <p:sldId id="347" r:id="rId29"/>
    <p:sldId id="618" r:id="rId30"/>
    <p:sldId id="619" r:id="rId31"/>
    <p:sldId id="620" r:id="rId32"/>
    <p:sldId id="591" r:id="rId33"/>
    <p:sldId id="601" r:id="rId34"/>
    <p:sldId id="336" r:id="rId35"/>
    <p:sldId id="688" r:id="rId36"/>
  </p:sldIdLst>
  <p:sldSz cx="14630400" cy="8229600"/>
  <p:notesSz cx="9144000" cy="6858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77"/>
            <p14:sldId id="625"/>
            <p14:sldId id="285"/>
            <p14:sldId id="334"/>
            <p14:sldId id="309"/>
            <p14:sldId id="689"/>
            <p14:sldId id="490"/>
            <p14:sldId id="607"/>
            <p14:sldId id="608"/>
            <p14:sldId id="610"/>
            <p14:sldId id="611"/>
            <p14:sldId id="612"/>
            <p14:sldId id="613"/>
            <p14:sldId id="614"/>
            <p14:sldId id="615"/>
            <p14:sldId id="616"/>
            <p14:sldId id="617"/>
            <p14:sldId id="347"/>
            <p14:sldId id="618"/>
            <p14:sldId id="619"/>
            <p14:sldId id="620"/>
            <p14:sldId id="591"/>
            <p14:sldId id="601"/>
            <p14:sldId id="336"/>
            <p14:sldId id="68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9FF"/>
    <a:srgbClr val="E9E9E9"/>
    <a:srgbClr val="75787B"/>
    <a:srgbClr val="002577"/>
    <a:srgbClr val="73C0FF"/>
    <a:srgbClr val="FFFFFF"/>
    <a:srgbClr val="7153FA"/>
    <a:srgbClr val="71FAA0"/>
    <a:srgbClr val="00D9A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3" autoAdjust="0"/>
    <p:restoredTop sz="94560"/>
  </p:normalViewPr>
  <p:slideViewPr>
    <p:cSldViewPr snapToGrid="0" snapToObjects="1" showGuides="1">
      <p:cViewPr varScale="1">
        <p:scale>
          <a:sx n="86" d="100"/>
          <a:sy n="86" d="100"/>
        </p:scale>
        <p:origin x="120"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43" d="100"/>
        <a:sy n="143" d="100"/>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27.vml.rels><?xml version="1.0" encoding="UTF-8" standalone="yes"?>
<Relationships xmlns="http://schemas.openxmlformats.org/package/2006/relationships"><Relationship Id="rId1" Type="http://schemas.openxmlformats.org/officeDocument/2006/relationships/image" Target="NULL"/></Relationships>
</file>

<file path=ppt/drawings/_rels/vmlDrawing228.vml.rels><?xml version="1.0" encoding="UTF-8" standalone="yes"?>
<Relationships xmlns="http://schemas.openxmlformats.org/package/2006/relationships"><Relationship Id="rId1" Type="http://schemas.openxmlformats.org/officeDocument/2006/relationships/image" Target="NULL"/></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261.vml.rels><?xml version="1.0" encoding="UTF-8" standalone="yes"?>
<Relationships xmlns="http://schemas.openxmlformats.org/package/2006/relationships"><Relationship Id="rId1" Type="http://schemas.openxmlformats.org/officeDocument/2006/relationships/image" Target="NULL"/></Relationships>
</file>

<file path=ppt/drawings/_rels/vmlDrawing262.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03/17/2023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03/17/2023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Note to speaker: introduce yourself and the lesson</a:t>
            </a:r>
            <a:endParaRPr lang="en-US" sz="1600" dirty="0"/>
          </a:p>
          <a:p>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Before students use credit cards, it’s important that they familiarize themselves with:</a:t>
            </a:r>
          </a:p>
          <a:p>
            <a:pPr marL="285750" indent="-285750">
              <a:buFontTx/>
              <a:buChar char="-"/>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 advantages and disadvantages of credit cards</a:t>
            </a:r>
          </a:p>
          <a:p>
            <a:pPr marL="285750" indent="-285750">
              <a:buFontTx/>
              <a:buChar char="-"/>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Card options and percentage rates</a:t>
            </a:r>
          </a:p>
          <a:p>
            <a:pPr marL="285750" indent="-285750">
              <a:buFontTx/>
              <a:buChar char="-"/>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 true cost of credit</a:t>
            </a:r>
          </a:p>
          <a:p>
            <a:pPr marL="285750" indent="-285750">
              <a:buFontTx/>
              <a:buChar char="-"/>
            </a:pPr>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pPr marL="0" indent="0">
              <a:buFontTx/>
              <a:buNone/>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Goal for this lesson: </a:t>
            </a:r>
          </a:p>
          <a:p>
            <a:pPr marL="0" indent="0">
              <a:buFontTx/>
              <a:buNone/>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Develop skills to compare and evaluate the terms and conditions of various credit cards, the differences between credit cards, and the legal and financial responsibilities involved.</a:t>
            </a:r>
          </a:p>
          <a:p>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endParaRPr lang="en-US" sz="1600" dirty="0">
              <a:latin typeface="Segoe UI" panose="020B0502040204020203" pitchFamily="34" charset="0"/>
            </a:endParaRPr>
          </a:p>
          <a:p>
            <a:endParaRPr lang="en-US" sz="1600"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65375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following concepts:</a:t>
            </a:r>
          </a:p>
          <a:p>
            <a:endParaRPr lang="en-US" dirty="0"/>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other credit card protections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Prompt credit reporting</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Your account must be credited on the day your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payment is received.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Refunds of credit balances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If requested, card issuer must send refund within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seven business days of receiving your request.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Unauthorized charges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If you are the victim of identity theft or card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fraud, you will typically not be held responsible for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 charges under the card's zero-liability program.</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Disputes about merchandise or services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In some circumstances, you have the right to</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dispute payment for merchandise or services.</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you can protect yourself</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Keep records of:</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Card number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Phone number to call if card is lost or stolen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Until bill arrives, receipts for purchases and returns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Receipts for merchandise ordered that has not yet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arrived but appears on your bill</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Record of telephone orders and confirmation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numbers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Protect yourself against fraud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When using your card, keep your card in sight.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Never give card number over the phone if you did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 initiate the call.</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Report lost or stolen cards immediately.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Carefully read the bills before paying. Compare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amount on receipts to amounts on bill. Don’t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always assume the bill is correct.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Keep receipts; shred when not needed.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Destroy unused credit card solicitations.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Shop only on secure websites.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Don't write down your pin and carry it with</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your card.</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345313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concepts with the class:</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summary of credit card dos and don’ts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Shop around.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Look at various sources.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Read the contract carefully.</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Don’t rush into signing anything.</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Once signed, get copy of contract.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6.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Know the penalties for missed payments.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7.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Figure out total price when paying with credit.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8.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Pay bills in full or at least make the largest payments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you comfortably can.</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9.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Don’t be misled into thinking small payments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will be easy</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advantages of using credit cards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Ability to obtain needed items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Use of card builds credit history</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Quick source of funds in an emergency</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 extra charge if bill is paid in full each month</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Consumer protection</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disadvantages of using credit cards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Credit cards are loans that charge interest if not paid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 full</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Fees might be charged for late payments or going</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over spending</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Can encourage impulse buying and unnecessary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purchases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Need to establish creditworthiness before getting card</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223805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highlight>
                  <a:srgbClr val="FFFF00"/>
                </a:highlight>
              </a:rPr>
              <a:t>**Depending on how much time there is to complete the lesson, you may complete this activity as a class, have students complete individually, or skip.</a:t>
            </a:r>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*Activity covers slides 12-16</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Have students calculate the total cost of items bought on credit and what the eventual</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cost of those items will be if only the minimum payment is made and interest charges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accrue.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Have students answer the questions. Discuss their answers. Was anyone surprised at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their answers? Would they have made different choices about buying the items?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This can be a good time to talk about values, needs versus wants, budgeting, and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 pros and cons of using credit.</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*Answers appear with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94794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highlight>
                  <a:srgbClr val="FFFF00"/>
                </a:highlight>
              </a:rPr>
              <a:t>**Depending on how much time there is to complete the lesson, you may complete this activity as a class, have students complete individually, or skip.</a:t>
            </a:r>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calculate the total cost of items bought on credit and what the eventual</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cost of those items will be if only the minimum payment is made and interest charges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accrue.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answer the questions. Discuss their answers. Was anyone surprised at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their answers? Would they have made different choices about buying the items?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This can be a good time to talk about values, needs versus wants, budgeting, and</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 pros and cons of using credit.</a:t>
            </a: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*Answers appear with click.</a:t>
            </a:r>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288786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highlight>
                  <a:srgbClr val="FFFF00"/>
                </a:highlight>
              </a:rPr>
              <a:t>**Depending on how much time there is to complete the lesson, you may complete this activity as a class, have students complete individually, or skip.</a:t>
            </a:r>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calculate the total cost of items bought on credit and what the eventual</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cost of those items will be if only the minimum payment is made and interest charges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accrue.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answer the questions. Discuss their answers. Was anyone surprised at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their answers? Would they have made different choices about buying the items?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This can be a good time to talk about values, needs versus wants, budgeting, and</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 pros and cons of using credit.</a:t>
            </a: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*Answers appear with click.</a:t>
            </a:r>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214331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highlight>
                  <a:srgbClr val="FFFF00"/>
                </a:highlight>
              </a:rPr>
              <a:t>**Depending on how much time there is to complete the lesson, you may complete this activity as a class, have students complete individually, or skip.</a:t>
            </a:r>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calculate the total cost of items bought on credit and what the eventual</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cost of those items will be if only the minimum payment is made and interest charges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accrue.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answer the questions. Discuss their answers. Was anyone surprised at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their answers? Would they have made different choices about buying the items?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This can be a good time to talk about values, needs versus wants, budgeting, and</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 pros and cons of using credit.</a:t>
            </a: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*Answers appear with click.</a:t>
            </a:r>
          </a:p>
        </p:txBody>
      </p:sp>
      <p:sp>
        <p:nvSpPr>
          <p:cNvPr id="4" name="Slide Number Placeholder 3"/>
          <p:cNvSpPr>
            <a:spLocks noGrp="1"/>
          </p:cNvSpPr>
          <p:nvPr>
            <p:ph type="sldNum" sz="quarter" idx="5"/>
          </p:nvPr>
        </p:nvSpPr>
        <p:spPr/>
        <p:txBody>
          <a:bodyPr/>
          <a:lstStyle/>
          <a:p>
            <a:fld id="{67E37107-5B3B-C144-9AF1-F4F03A8099C2}" type="slidenum">
              <a:rPr lang="en-US" smtClean="0"/>
              <a:pPr/>
              <a:t>15</a:t>
            </a:fld>
            <a:endParaRPr lang="en-US" dirty="0"/>
          </a:p>
        </p:txBody>
      </p:sp>
    </p:spTree>
    <p:extLst>
      <p:ext uri="{BB962C8B-B14F-4D97-AF65-F5344CB8AC3E}">
        <p14:creationId xmlns:p14="http://schemas.microsoft.com/office/powerpoint/2010/main" val="228618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highlight>
                  <a:srgbClr val="FFFF00"/>
                </a:highlight>
              </a:rPr>
              <a:t>**Depending on how much time there is to complete the lesson, you may complete this activity as a class, have students complete individually, or skip.</a:t>
            </a:r>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Students determine safe debt loads for several consumers.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answer the questions and document how they arrived at each answer.</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When they’re done, review the answers and the formulas used.</a:t>
            </a:r>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89570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Students determine safe debt loads for several consumers.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answer the questions and document how they arrived at each answer.</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When they’re done, review the answers and the formulas used.</a:t>
            </a:r>
          </a:p>
        </p:txBody>
      </p:sp>
      <p:sp>
        <p:nvSpPr>
          <p:cNvPr id="4" name="Slide Number Placeholder 3"/>
          <p:cNvSpPr>
            <a:spLocks noGrp="1"/>
          </p:cNvSpPr>
          <p:nvPr>
            <p:ph type="sldNum" sz="quarter" idx="5"/>
          </p:nvPr>
        </p:nvSpPr>
        <p:spPr/>
        <p:txBody>
          <a:bodyPr/>
          <a:lstStyle/>
          <a:p>
            <a:fld id="{67E37107-5B3B-C144-9AF1-F4F03A8099C2}" type="slidenum">
              <a:rPr lang="en-US" smtClean="0"/>
              <a:pPr/>
              <a:t>17</a:t>
            </a:fld>
            <a:endParaRPr lang="en-US" dirty="0"/>
          </a:p>
        </p:txBody>
      </p:sp>
    </p:spTree>
    <p:extLst>
      <p:ext uri="{BB962C8B-B14F-4D97-AF65-F5344CB8AC3E}">
        <p14:creationId xmlns:p14="http://schemas.microsoft.com/office/powerpoint/2010/main" val="56693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If there is time, allow students to complete the quiz, then review the answers with them. Answers are featured in slide slow mode with each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19</a:t>
            </a:fld>
            <a:endParaRPr lang="en-US" dirty="0"/>
          </a:p>
        </p:txBody>
      </p:sp>
    </p:spTree>
    <p:extLst>
      <p:ext uri="{BB962C8B-B14F-4D97-AF65-F5344CB8AC3E}">
        <p14:creationId xmlns:p14="http://schemas.microsoft.com/office/powerpoint/2010/main" val="344897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kern="1200" noProof="0" dirty="0">
                <a:solidFill>
                  <a:schemeClr val="tx1"/>
                </a:solidFill>
                <a:effectLst/>
                <a:latin typeface="Century Gothic" pitchFamily="34" charset="0"/>
                <a:ea typeface="+mn-ea"/>
                <a:cs typeface="+mn-cs"/>
              </a:rPr>
              <a:t>Discuss the following concepts:</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 of credit card accounts</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Bank card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Examples (Visa, MasterCard)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Best use of</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Sample cost/method of payment</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Store card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Examples (Macy's, Chevron)</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Best use of</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Sample cost/method of payment</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Travel and entertainment card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Examples (American Express)</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Best use of</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Sample cost/method of payment</a:t>
            </a:r>
          </a:p>
          <a:p>
            <a:endParaRPr lang="en-US" sz="1600" b="0" i="0" u="none" strike="noStrike" kern="1200" baseline="0" noProof="0" dirty="0">
              <a:solidFill>
                <a:schemeClr val="tx1"/>
              </a:solidFill>
              <a:effectLst/>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shopping for a credit card</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Determining the best use of a card as a personal money</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management device</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Pay bill in full each month and avoid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interest charges</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Repay bill over time and pay interest charges</a:t>
            </a:r>
          </a:p>
          <a:p>
            <a:r>
              <a:rPr lang="en-US" sz="16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Costs and features of credit cards</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Annual Percentage Rate (APR)</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Grace period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Annual fee</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Late payment fee</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Over-limit fee</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Balancing computation method for finance charge</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Credit limit</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How widely card is accepted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What services and features are available</a:t>
            </a:r>
            <a:endParaRPr lang="en-US" sz="1600" b="0" kern="1200" baseline="0" noProof="0" dirty="0">
              <a:solidFill>
                <a:schemeClr val="tx1"/>
              </a:solidFill>
              <a:effectLst/>
              <a:latin typeface="Century Gothic" pitchFamily="34" charset="0"/>
              <a:ea typeface="+mn-ea"/>
              <a:cs typeface="+mn-cs"/>
            </a:endParaRPr>
          </a:p>
          <a:p>
            <a:endParaRPr lang="fr-FR"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46168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If there is time, allow students to complete the quiz, then review the answers with them. Answers are featured in slide slow mode with each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2436573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If there is time, allow students to complete the quiz, then review the answers with them. Answers are featured in slide slow mode with each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579205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22</a:t>
            </a:fld>
            <a:endParaRPr lang="en-US" dirty="0"/>
          </a:p>
        </p:txBody>
      </p:sp>
    </p:spTree>
    <p:extLst>
      <p:ext uri="{BB962C8B-B14F-4D97-AF65-F5344CB8AC3E}">
        <p14:creationId xmlns:p14="http://schemas.microsoft.com/office/powerpoint/2010/main" val="2139632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57000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24</a:t>
            </a:fld>
            <a:endParaRPr lang="en-US" dirty="0">
              <a:latin typeface="Segoe UI" panose="020B0502040204020203" pitchFamily="34" charset="0"/>
            </a:endParaRPr>
          </a:p>
        </p:txBody>
      </p:sp>
    </p:spTree>
    <p:extLst>
      <p:ext uri="{BB962C8B-B14F-4D97-AF65-F5344CB8AC3E}">
        <p14:creationId xmlns:p14="http://schemas.microsoft.com/office/powerpoint/2010/main" val="1453066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25</a:t>
            </a:fld>
            <a:endParaRPr lang="en-US" dirty="0">
              <a:latin typeface="Segoe UI" panose="020B0502040204020203" pitchFamily="34" charset="0"/>
            </a:endParaRPr>
          </a:p>
        </p:txBody>
      </p:sp>
    </p:spTree>
    <p:extLst>
      <p:ext uri="{BB962C8B-B14F-4D97-AF65-F5344CB8AC3E}">
        <p14:creationId xmlns:p14="http://schemas.microsoft.com/office/powerpoint/2010/main" val="372111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following concepts: </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Calculating finance charges (APR)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Average daily balance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Adjusted balance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Previous balance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Past due balance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Examples</a:t>
            </a:r>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33413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Continue discussion from previous slides by reviewing these examples of finance charges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62204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following concepts:</a:t>
            </a:r>
          </a:p>
          <a:p>
            <a:pPr marL="342900" indent="-342900">
              <a:buAutoNum type="arabicPeriod"/>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Comparing the costs and features of credit cards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Reading a credit application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Interpreting features and costs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Examples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Before signing</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Know the details of the contract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Ask, if you are not sure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Shopping for a credit card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Compare costs and features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What did you find?</a:t>
            </a:r>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1926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a:highlight>
                  <a:srgbClr val="FFFF00"/>
                </a:highlight>
              </a:rPr>
              <a:t>**Depending on how much time there is to complete the lesson, you may complete this activity as a class, have students complete individually, or skip.</a:t>
            </a:r>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Notes to presenter: </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Discuss how costs and features can vary between credit cards, and have students</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apply their findings by making a decision about which kind of card they would use</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to purchase a popular electronic device.</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Using the form provided, ask teams of students to shop for three credit cards (two</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major credit cards and one from a local department store). When they’ve finished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their research, ask them to answer a series of questions about their findings.</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When all the teams have finished their research and completed the questions, have</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each team explain to the class how they determined which credit card they would</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recommend for purchasing the electronic device (question 9). Have the class</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critique the logic each team used to arrive at their decision.</a:t>
            </a:r>
            <a:endParaRPr lang="en-US" sz="1600" b="1" i="0" kern="1200" dirty="0">
              <a:solidFill>
                <a:schemeClr val="tx1"/>
              </a:solidFill>
              <a:effectLs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87447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highlight>
                  <a:srgbClr val="FFFF00"/>
                </a:highlight>
              </a:rPr>
              <a:t>**Depending on how much time there is to complete the lesson, you may complete this activity as a class, have students complete individually, or skip.</a:t>
            </a:r>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Students can take a close look at a credit card statement and see what kind of</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information it contains.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Using the credit card statement provided, have students answer the questions attached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to the statement.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23157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Students can take a close look at a credit card statement and see what kind of</a:t>
            </a:r>
          </a:p>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information it contains.</a:t>
            </a:r>
          </a:p>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Using the credit card statement provided, have students answer the questions attached</a:t>
            </a:r>
          </a:p>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to the statement.</a:t>
            </a:r>
          </a:p>
          <a:p>
            <a:endPar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*questions and answers appear per click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20263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highlight>
                  <a:srgbClr val="FFFF00"/>
                </a:highlight>
              </a:rPr>
              <a:t>Review steps to take in a situation where credit is denied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255326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2.png"/><Relationship Id="rId5" Type="http://schemas.openxmlformats.org/officeDocument/2006/relationships/image" Target="../media/image42.emf"/><Relationship Id="rId4" Type="http://schemas.openxmlformats.org/officeDocument/2006/relationships/oleObject" Target="../embeddings/oleObject99.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image" Target="../media/image2.png"/><Relationship Id="rId5" Type="http://schemas.openxmlformats.org/officeDocument/2006/relationships/image" Target="../media/image43.emf"/><Relationship Id="rId4" Type="http://schemas.openxmlformats.org/officeDocument/2006/relationships/oleObject" Target="../embeddings/oleObject100.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2.png"/><Relationship Id="rId5" Type="http://schemas.openxmlformats.org/officeDocument/2006/relationships/image" Target="../media/image44.emf"/><Relationship Id="rId4" Type="http://schemas.openxmlformats.org/officeDocument/2006/relationships/oleObject" Target="../embeddings/oleObject101.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vmlDrawing" Target="../drawings/vmlDrawing102.vml"/><Relationship Id="rId6" Type="http://schemas.openxmlformats.org/officeDocument/2006/relationships/image" Target="../media/image2.png"/><Relationship Id="rId5" Type="http://schemas.openxmlformats.org/officeDocument/2006/relationships/image" Target="../media/image45.emf"/><Relationship Id="rId4" Type="http://schemas.openxmlformats.org/officeDocument/2006/relationships/oleObject" Target="../embeddings/oleObject102.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vmlDrawing" Target="../drawings/vmlDrawing103.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03.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vmlDrawing" Target="../drawings/vmlDrawing104.vml"/><Relationship Id="rId6" Type="http://schemas.openxmlformats.org/officeDocument/2006/relationships/image" Target="../media/image2.png"/><Relationship Id="rId5" Type="http://schemas.openxmlformats.org/officeDocument/2006/relationships/image" Target="../media/image48.emf"/><Relationship Id="rId4" Type="http://schemas.openxmlformats.org/officeDocument/2006/relationships/oleObject" Target="../embeddings/oleObject104.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vmlDrawing" Target="../drawings/vmlDrawing105.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105.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107.bin"/></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108.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2.png"/><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8.emf"/><Relationship Id="rId5" Type="http://schemas.openxmlformats.org/officeDocument/2006/relationships/oleObject" Target="../embeddings/oleObject109.bin"/><Relationship Id="rId4" Type="http://schemas.openxmlformats.org/officeDocument/2006/relationships/image" Target="../media/image76.png"/></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77.emf"/><Relationship Id="rId4" Type="http://schemas.openxmlformats.org/officeDocument/2006/relationships/oleObject" Target="../embeddings/oleObject110.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78.emf"/><Relationship Id="rId4" Type="http://schemas.openxmlformats.org/officeDocument/2006/relationships/oleObject" Target="../embeddings/oleObject111.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79.emf"/><Relationship Id="rId4" Type="http://schemas.openxmlformats.org/officeDocument/2006/relationships/oleObject" Target="../embeddings/oleObject112.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80.emf"/><Relationship Id="rId4" Type="http://schemas.openxmlformats.org/officeDocument/2006/relationships/oleObject" Target="../embeddings/oleObject113.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81.emf"/><Relationship Id="rId4" Type="http://schemas.openxmlformats.org/officeDocument/2006/relationships/oleObject" Target="../embeddings/oleObject114.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82.emf"/><Relationship Id="rId4" Type="http://schemas.openxmlformats.org/officeDocument/2006/relationships/oleObject" Target="../embeddings/oleObject115.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vmlDrawing" Target="../drawings/vmlDrawing116.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116.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9.xml"/><Relationship Id="rId1" Type="http://schemas.openxmlformats.org/officeDocument/2006/relationships/vmlDrawing" Target="../drawings/vmlDrawing118.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11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1.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0.xml"/><Relationship Id="rId1" Type="http://schemas.openxmlformats.org/officeDocument/2006/relationships/vmlDrawing" Target="../drawings/vmlDrawing119.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119.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1.xml"/><Relationship Id="rId1" Type="http://schemas.openxmlformats.org/officeDocument/2006/relationships/vmlDrawing" Target="../drawings/vmlDrawing120.vml"/><Relationship Id="rId6" Type="http://schemas.openxmlformats.org/officeDocument/2006/relationships/image" Target="../media/image6.emf"/><Relationship Id="rId5" Type="http://schemas.openxmlformats.org/officeDocument/2006/relationships/oleObject" Target="../embeddings/oleObject120.bin"/><Relationship Id="rId4" Type="http://schemas.openxmlformats.org/officeDocument/2006/relationships/image" Target="../media/image53.png"/></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2.xml"/><Relationship Id="rId1" Type="http://schemas.openxmlformats.org/officeDocument/2006/relationships/vmlDrawing" Target="../drawings/vmlDrawing121.vml"/><Relationship Id="rId6" Type="http://schemas.openxmlformats.org/officeDocument/2006/relationships/image" Target="../media/image6.emf"/><Relationship Id="rId5" Type="http://schemas.openxmlformats.org/officeDocument/2006/relationships/oleObject" Target="../embeddings/oleObject121.bin"/><Relationship Id="rId4" Type="http://schemas.openxmlformats.org/officeDocument/2006/relationships/image" Target="../media/image54.png"/></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vmlDrawing" Target="../drawings/vmlDrawing122.vml"/><Relationship Id="rId6" Type="http://schemas.openxmlformats.org/officeDocument/2006/relationships/image" Target="../media/image6.emf"/><Relationship Id="rId5" Type="http://schemas.openxmlformats.org/officeDocument/2006/relationships/oleObject" Target="../embeddings/oleObject122.bin"/><Relationship Id="rId4" Type="http://schemas.openxmlformats.org/officeDocument/2006/relationships/image" Target="../media/image55.png"/></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6.png"/><Relationship Id="rId2" Type="http://schemas.openxmlformats.org/officeDocument/2006/relationships/tags" Target="../tags/tag124.xml"/><Relationship Id="rId1" Type="http://schemas.openxmlformats.org/officeDocument/2006/relationships/vmlDrawing" Target="../drawings/vmlDrawing123.vml"/><Relationship Id="rId6" Type="http://schemas.openxmlformats.org/officeDocument/2006/relationships/image" Target="../media/image6.emf"/><Relationship Id="rId5" Type="http://schemas.openxmlformats.org/officeDocument/2006/relationships/oleObject" Target="../embeddings/oleObject123.bin"/><Relationship Id="rId4" Type="http://schemas.openxmlformats.org/officeDocument/2006/relationships/image" Target="../media/image53.png"/></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6.png"/><Relationship Id="rId2" Type="http://schemas.openxmlformats.org/officeDocument/2006/relationships/tags" Target="../tags/tag125.xml"/><Relationship Id="rId1" Type="http://schemas.openxmlformats.org/officeDocument/2006/relationships/vmlDrawing" Target="../drawings/vmlDrawing124.vml"/><Relationship Id="rId6" Type="http://schemas.openxmlformats.org/officeDocument/2006/relationships/image" Target="../media/image6.emf"/><Relationship Id="rId5" Type="http://schemas.openxmlformats.org/officeDocument/2006/relationships/oleObject" Target="../embeddings/oleObject124.bin"/><Relationship Id="rId4" Type="http://schemas.openxmlformats.org/officeDocument/2006/relationships/image" Target="../media/image54.png"/></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emf"/><Relationship Id="rId2" Type="http://schemas.openxmlformats.org/officeDocument/2006/relationships/tags" Target="../tags/tag126.xml"/><Relationship Id="rId1" Type="http://schemas.openxmlformats.org/officeDocument/2006/relationships/vmlDrawing" Target="../drawings/vmlDrawing125.vml"/><Relationship Id="rId6" Type="http://schemas.openxmlformats.org/officeDocument/2006/relationships/oleObject" Target="../embeddings/oleObject125.bin"/><Relationship Id="rId5" Type="http://schemas.openxmlformats.org/officeDocument/2006/relationships/image" Target="../media/image84.png"/><Relationship Id="rId4" Type="http://schemas.openxmlformats.org/officeDocument/2006/relationships/image" Target="../media/image55.png"/></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2.png"/><Relationship Id="rId2" Type="http://schemas.openxmlformats.org/officeDocument/2006/relationships/tags" Target="../tags/tag127.xml"/><Relationship Id="rId1" Type="http://schemas.openxmlformats.org/officeDocument/2006/relationships/vmlDrawing" Target="../drawings/vmlDrawing126.vml"/><Relationship Id="rId6" Type="http://schemas.openxmlformats.org/officeDocument/2006/relationships/image" Target="../media/image57.emf"/><Relationship Id="rId5" Type="http://schemas.openxmlformats.org/officeDocument/2006/relationships/oleObject" Target="../embeddings/oleObject126.bin"/><Relationship Id="rId4" Type="http://schemas.openxmlformats.org/officeDocument/2006/relationships/image" Target="../media/image58.png"/></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59.emf"/><Relationship Id="rId4" Type="http://schemas.openxmlformats.org/officeDocument/2006/relationships/oleObject" Target="../embeddings/oleObject127.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60.emf"/><Relationship Id="rId4" Type="http://schemas.openxmlformats.org/officeDocument/2006/relationships/oleObject" Target="../embeddings/oleObject128.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12.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61.emf"/><Relationship Id="rId4" Type="http://schemas.openxmlformats.org/officeDocument/2006/relationships/oleObject" Target="../embeddings/oleObject129.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62.emf"/><Relationship Id="rId4" Type="http://schemas.openxmlformats.org/officeDocument/2006/relationships/oleObject" Target="../embeddings/oleObject13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vmlDrawing" Target="../drawings/vmlDrawing131.v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oleObject" Target="../embeddings/oleObject13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65.emf"/><Relationship Id="rId4" Type="http://schemas.openxmlformats.org/officeDocument/2006/relationships/oleObject" Target="../embeddings/oleObject132.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66.emf"/><Relationship Id="rId4" Type="http://schemas.openxmlformats.org/officeDocument/2006/relationships/oleObject" Target="../embeddings/oleObject133.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67.emf"/><Relationship Id="rId4" Type="http://schemas.openxmlformats.org/officeDocument/2006/relationships/oleObject" Target="../embeddings/oleObject134.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6.xml"/><Relationship Id="rId1" Type="http://schemas.openxmlformats.org/officeDocument/2006/relationships/vmlDrawing" Target="../drawings/vmlDrawing135.vml"/><Relationship Id="rId5" Type="http://schemas.openxmlformats.org/officeDocument/2006/relationships/image" Target="../media/image68.emf"/><Relationship Id="rId4" Type="http://schemas.openxmlformats.org/officeDocument/2006/relationships/oleObject" Target="../embeddings/oleObject13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7.xml"/><Relationship Id="rId1" Type="http://schemas.openxmlformats.org/officeDocument/2006/relationships/vmlDrawing" Target="../drawings/vmlDrawing136.v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oleObject" Target="../embeddings/oleObject136.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8.xml"/><Relationship Id="rId1" Type="http://schemas.openxmlformats.org/officeDocument/2006/relationships/vmlDrawing" Target="../drawings/vmlDrawing137.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137.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vmlDrawing" Target="../drawings/vmlDrawing138.vml"/><Relationship Id="rId5" Type="http://schemas.openxmlformats.org/officeDocument/2006/relationships/image" Target="../media/image82.emf"/><Relationship Id="rId4" Type="http://schemas.openxmlformats.org/officeDocument/2006/relationships/oleObject" Target="../embeddings/oleObject13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0.xml"/><Relationship Id="rId1" Type="http://schemas.openxmlformats.org/officeDocument/2006/relationships/vmlDrawing" Target="../drawings/vmlDrawing139.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13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2.xml"/><Relationship Id="rId1" Type="http://schemas.openxmlformats.org/officeDocument/2006/relationships/vmlDrawing" Target="../drawings/vmlDrawing14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41.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3.xml"/><Relationship Id="rId1" Type="http://schemas.openxmlformats.org/officeDocument/2006/relationships/vmlDrawing" Target="../drawings/vmlDrawing14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4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44.xml"/><Relationship Id="rId1" Type="http://schemas.openxmlformats.org/officeDocument/2006/relationships/vmlDrawing" Target="../drawings/vmlDrawing143.vml"/><Relationship Id="rId6" Type="http://schemas.openxmlformats.org/officeDocument/2006/relationships/image" Target="../media/image8.emf"/><Relationship Id="rId5" Type="http://schemas.openxmlformats.org/officeDocument/2006/relationships/oleObject" Target="../embeddings/oleObject143.bin"/><Relationship Id="rId4" Type="http://schemas.openxmlformats.org/officeDocument/2006/relationships/image" Target="../media/image9.pn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5.xml"/><Relationship Id="rId1" Type="http://schemas.openxmlformats.org/officeDocument/2006/relationships/vmlDrawing" Target="../drawings/vmlDrawing144.v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oleObject" Target="../embeddings/oleObject14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6.xml"/><Relationship Id="rId1" Type="http://schemas.openxmlformats.org/officeDocument/2006/relationships/vmlDrawing" Target="../drawings/vmlDrawing145.vml"/><Relationship Id="rId6" Type="http://schemas.openxmlformats.org/officeDocument/2006/relationships/image" Target="../media/image85.png"/><Relationship Id="rId5" Type="http://schemas.openxmlformats.org/officeDocument/2006/relationships/image" Target="../media/image11.emf"/><Relationship Id="rId4" Type="http://schemas.openxmlformats.org/officeDocument/2006/relationships/oleObject" Target="../embeddings/oleObject145.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vmlDrawing" Target="../drawings/vmlDrawing146.v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146.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8.xml"/><Relationship Id="rId1" Type="http://schemas.openxmlformats.org/officeDocument/2006/relationships/vmlDrawing" Target="../drawings/vmlDrawing147.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147.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9.xml"/><Relationship Id="rId1" Type="http://schemas.openxmlformats.org/officeDocument/2006/relationships/vmlDrawing" Target="../drawings/vmlDrawing148.vml"/><Relationship Id="rId6" Type="http://schemas.openxmlformats.org/officeDocument/2006/relationships/image" Target="../media/image85.png"/><Relationship Id="rId5" Type="http://schemas.openxmlformats.org/officeDocument/2006/relationships/image" Target="../media/image14.emf"/><Relationship Id="rId4" Type="http://schemas.openxmlformats.org/officeDocument/2006/relationships/oleObject" Target="../embeddings/oleObject14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0.xml"/><Relationship Id="rId1" Type="http://schemas.openxmlformats.org/officeDocument/2006/relationships/vmlDrawing" Target="../drawings/vmlDrawing149.vml"/><Relationship Id="rId6" Type="http://schemas.openxmlformats.org/officeDocument/2006/relationships/image" Target="../media/image85.png"/><Relationship Id="rId5" Type="http://schemas.openxmlformats.org/officeDocument/2006/relationships/image" Target="../media/image15.emf"/><Relationship Id="rId4" Type="http://schemas.openxmlformats.org/officeDocument/2006/relationships/oleObject" Target="../embeddings/oleObject149.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1.xml"/><Relationship Id="rId1" Type="http://schemas.openxmlformats.org/officeDocument/2006/relationships/vmlDrawing" Target="../drawings/vmlDrawing150.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150.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2.xml"/><Relationship Id="rId1" Type="http://schemas.openxmlformats.org/officeDocument/2006/relationships/vmlDrawing" Target="../drawings/vmlDrawing151.v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oleObject" Target="../embeddings/oleObject151.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3.xml"/><Relationship Id="rId1" Type="http://schemas.openxmlformats.org/officeDocument/2006/relationships/vmlDrawing" Target="../drawings/vmlDrawing152.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oleObject" Target="../embeddings/oleObject152.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4.xml"/><Relationship Id="rId1" Type="http://schemas.openxmlformats.org/officeDocument/2006/relationships/vmlDrawing" Target="../drawings/vmlDrawing153.v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oleObject" Target="../embeddings/oleObject153.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5.xml"/><Relationship Id="rId1" Type="http://schemas.openxmlformats.org/officeDocument/2006/relationships/vmlDrawing" Target="../drawings/vmlDrawing154.v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oleObject" Target="../embeddings/oleObject154.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6.xml"/><Relationship Id="rId1" Type="http://schemas.openxmlformats.org/officeDocument/2006/relationships/vmlDrawing" Target="../drawings/vmlDrawing155.vml"/><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oleObject" Target="../embeddings/oleObject155.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7.xml"/><Relationship Id="rId1" Type="http://schemas.openxmlformats.org/officeDocument/2006/relationships/vmlDrawing" Target="../drawings/vmlDrawing156.vml"/><Relationship Id="rId6" Type="http://schemas.openxmlformats.org/officeDocument/2006/relationships/image" Target="../media/image2.png"/><Relationship Id="rId5" Type="http://schemas.openxmlformats.org/officeDocument/2006/relationships/image" Target="../media/image22.emf"/><Relationship Id="rId4" Type="http://schemas.openxmlformats.org/officeDocument/2006/relationships/oleObject" Target="../embeddings/oleObject156.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8.xml"/><Relationship Id="rId1" Type="http://schemas.openxmlformats.org/officeDocument/2006/relationships/vmlDrawing" Target="../drawings/vmlDrawing157.vml"/><Relationship Id="rId6" Type="http://schemas.openxmlformats.org/officeDocument/2006/relationships/image" Target="../media/image2.png"/><Relationship Id="rId5" Type="http://schemas.openxmlformats.org/officeDocument/2006/relationships/image" Target="../media/image23.emf"/><Relationship Id="rId4" Type="http://schemas.openxmlformats.org/officeDocument/2006/relationships/oleObject" Target="../embeddings/oleObject157.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59.xml"/><Relationship Id="rId1" Type="http://schemas.openxmlformats.org/officeDocument/2006/relationships/vmlDrawing" Target="../drawings/vmlDrawing158.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15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vmlDrawing" Target="../drawings/vmlDrawing159.vml"/><Relationship Id="rId6" Type="http://schemas.openxmlformats.org/officeDocument/2006/relationships/image" Target="../media/image52.png"/><Relationship Id="rId5" Type="http://schemas.openxmlformats.org/officeDocument/2006/relationships/image" Target="../media/image26.emf"/><Relationship Id="rId4" Type="http://schemas.openxmlformats.org/officeDocument/2006/relationships/oleObject" Target="../embeddings/oleObject159.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1.xml"/><Relationship Id="rId1" Type="http://schemas.openxmlformats.org/officeDocument/2006/relationships/vmlDrawing" Target="../drawings/vmlDrawing160.vml"/><Relationship Id="rId6" Type="http://schemas.openxmlformats.org/officeDocument/2006/relationships/image" Target="../media/image2.png"/><Relationship Id="rId5" Type="http://schemas.openxmlformats.org/officeDocument/2006/relationships/image" Target="../media/image26.emf"/><Relationship Id="rId4" Type="http://schemas.openxmlformats.org/officeDocument/2006/relationships/oleObject" Target="../embeddings/oleObject160.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2.xml"/><Relationship Id="rId1" Type="http://schemas.openxmlformats.org/officeDocument/2006/relationships/vmlDrawing" Target="../drawings/vmlDrawing161.vml"/><Relationship Id="rId6" Type="http://schemas.openxmlformats.org/officeDocument/2006/relationships/image" Target="../media/image2.png"/><Relationship Id="rId5" Type="http://schemas.openxmlformats.org/officeDocument/2006/relationships/image" Target="../media/image27.emf"/><Relationship Id="rId4" Type="http://schemas.openxmlformats.org/officeDocument/2006/relationships/oleObject" Target="../embeddings/oleObject161.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3.xml"/><Relationship Id="rId1" Type="http://schemas.openxmlformats.org/officeDocument/2006/relationships/vmlDrawing" Target="../drawings/vmlDrawing162.vml"/><Relationship Id="rId6" Type="http://schemas.openxmlformats.org/officeDocument/2006/relationships/image" Target="../media/image2.png"/><Relationship Id="rId5" Type="http://schemas.openxmlformats.org/officeDocument/2006/relationships/image" Target="../media/image28.emf"/><Relationship Id="rId4" Type="http://schemas.openxmlformats.org/officeDocument/2006/relationships/oleObject" Target="../embeddings/oleObject162.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4.xml"/><Relationship Id="rId1" Type="http://schemas.openxmlformats.org/officeDocument/2006/relationships/vmlDrawing" Target="../drawings/vmlDrawing163.vml"/><Relationship Id="rId6" Type="http://schemas.openxmlformats.org/officeDocument/2006/relationships/image" Target="../media/image52.png"/><Relationship Id="rId5" Type="http://schemas.openxmlformats.org/officeDocument/2006/relationships/image" Target="../media/image28.emf"/><Relationship Id="rId4" Type="http://schemas.openxmlformats.org/officeDocument/2006/relationships/oleObject" Target="../embeddings/oleObject163.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5.xml"/><Relationship Id="rId1" Type="http://schemas.openxmlformats.org/officeDocument/2006/relationships/vmlDrawing" Target="../drawings/vmlDrawing164.vml"/><Relationship Id="rId6" Type="http://schemas.openxmlformats.org/officeDocument/2006/relationships/image" Target="../media/image2.png"/><Relationship Id="rId5" Type="http://schemas.openxmlformats.org/officeDocument/2006/relationships/image" Target="../media/image29.emf"/><Relationship Id="rId4" Type="http://schemas.openxmlformats.org/officeDocument/2006/relationships/oleObject" Target="../embeddings/oleObject164.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vmlDrawing" Target="../drawings/vmlDrawing165.vml"/><Relationship Id="rId6" Type="http://schemas.openxmlformats.org/officeDocument/2006/relationships/image" Target="../media/image2.png"/><Relationship Id="rId5" Type="http://schemas.openxmlformats.org/officeDocument/2006/relationships/image" Target="../media/image30.emf"/><Relationship Id="rId4" Type="http://schemas.openxmlformats.org/officeDocument/2006/relationships/oleObject" Target="../embeddings/oleObject165.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7.xml"/><Relationship Id="rId1" Type="http://schemas.openxmlformats.org/officeDocument/2006/relationships/vmlDrawing" Target="../drawings/vmlDrawing166.vml"/><Relationship Id="rId6" Type="http://schemas.openxmlformats.org/officeDocument/2006/relationships/image" Target="../media/image2.png"/><Relationship Id="rId5" Type="http://schemas.openxmlformats.org/officeDocument/2006/relationships/image" Target="../media/image31.emf"/><Relationship Id="rId4" Type="http://schemas.openxmlformats.org/officeDocument/2006/relationships/oleObject" Target="../embeddings/oleObject166.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8.xml"/><Relationship Id="rId1" Type="http://schemas.openxmlformats.org/officeDocument/2006/relationships/vmlDrawing" Target="../drawings/vmlDrawing167.vml"/><Relationship Id="rId6" Type="http://schemas.openxmlformats.org/officeDocument/2006/relationships/image" Target="../media/image2.png"/><Relationship Id="rId5" Type="http://schemas.openxmlformats.org/officeDocument/2006/relationships/image" Target="../media/image32.emf"/><Relationship Id="rId4" Type="http://schemas.openxmlformats.org/officeDocument/2006/relationships/oleObject" Target="../embeddings/oleObject167.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9.xml"/><Relationship Id="rId1" Type="http://schemas.openxmlformats.org/officeDocument/2006/relationships/vmlDrawing" Target="../drawings/vmlDrawing168.v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oleObject16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0.xml"/><Relationship Id="rId1" Type="http://schemas.openxmlformats.org/officeDocument/2006/relationships/vmlDrawing" Target="../drawings/vmlDrawing169.vml"/><Relationship Id="rId6" Type="http://schemas.openxmlformats.org/officeDocument/2006/relationships/image" Target="../media/image2.png"/><Relationship Id="rId5" Type="http://schemas.openxmlformats.org/officeDocument/2006/relationships/image" Target="../media/image34.emf"/><Relationship Id="rId4" Type="http://schemas.openxmlformats.org/officeDocument/2006/relationships/oleObject" Target="../embeddings/oleObject169.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1.xml"/><Relationship Id="rId1" Type="http://schemas.openxmlformats.org/officeDocument/2006/relationships/vmlDrawing" Target="../drawings/vmlDrawing170.vml"/><Relationship Id="rId6" Type="http://schemas.openxmlformats.org/officeDocument/2006/relationships/image" Target="../media/image2.png"/><Relationship Id="rId5" Type="http://schemas.openxmlformats.org/officeDocument/2006/relationships/image" Target="../media/image35.emf"/><Relationship Id="rId4" Type="http://schemas.openxmlformats.org/officeDocument/2006/relationships/oleObject" Target="../embeddings/oleObject170.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2.xml"/><Relationship Id="rId1" Type="http://schemas.openxmlformats.org/officeDocument/2006/relationships/vmlDrawing" Target="../drawings/vmlDrawing171.vml"/><Relationship Id="rId6" Type="http://schemas.openxmlformats.org/officeDocument/2006/relationships/image" Target="../media/image2.png"/><Relationship Id="rId5" Type="http://schemas.openxmlformats.org/officeDocument/2006/relationships/image" Target="../media/image36.emf"/><Relationship Id="rId4" Type="http://schemas.openxmlformats.org/officeDocument/2006/relationships/oleObject" Target="../embeddings/oleObject171.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3.xml"/><Relationship Id="rId1" Type="http://schemas.openxmlformats.org/officeDocument/2006/relationships/vmlDrawing" Target="../drawings/vmlDrawing172.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172.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4.xml"/><Relationship Id="rId1" Type="http://schemas.openxmlformats.org/officeDocument/2006/relationships/vmlDrawing" Target="../drawings/vmlDrawing173.vml"/><Relationship Id="rId6" Type="http://schemas.openxmlformats.org/officeDocument/2006/relationships/image" Target="../media/image2.png"/><Relationship Id="rId5" Type="http://schemas.openxmlformats.org/officeDocument/2006/relationships/image" Target="../media/image38.emf"/><Relationship Id="rId4" Type="http://schemas.openxmlformats.org/officeDocument/2006/relationships/oleObject" Target="../embeddings/oleObject173.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5.xml"/><Relationship Id="rId1" Type="http://schemas.openxmlformats.org/officeDocument/2006/relationships/vmlDrawing" Target="../drawings/vmlDrawing174.vml"/><Relationship Id="rId6" Type="http://schemas.openxmlformats.org/officeDocument/2006/relationships/image" Target="../media/image2.png"/><Relationship Id="rId5" Type="http://schemas.openxmlformats.org/officeDocument/2006/relationships/image" Target="../media/image39.emf"/><Relationship Id="rId4" Type="http://schemas.openxmlformats.org/officeDocument/2006/relationships/oleObject" Target="../embeddings/oleObject174.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6.xml"/><Relationship Id="rId1" Type="http://schemas.openxmlformats.org/officeDocument/2006/relationships/vmlDrawing" Target="../drawings/vmlDrawing175.vml"/><Relationship Id="rId6" Type="http://schemas.openxmlformats.org/officeDocument/2006/relationships/image" Target="../media/image2.png"/><Relationship Id="rId5" Type="http://schemas.openxmlformats.org/officeDocument/2006/relationships/image" Target="../media/image40.emf"/><Relationship Id="rId4" Type="http://schemas.openxmlformats.org/officeDocument/2006/relationships/oleObject" Target="../embeddings/oleObject175.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7.xml"/><Relationship Id="rId1" Type="http://schemas.openxmlformats.org/officeDocument/2006/relationships/vmlDrawing" Target="../drawings/vmlDrawing176.vml"/><Relationship Id="rId6" Type="http://schemas.openxmlformats.org/officeDocument/2006/relationships/image" Target="../media/image2.png"/><Relationship Id="rId5" Type="http://schemas.openxmlformats.org/officeDocument/2006/relationships/image" Target="../media/image41.emf"/><Relationship Id="rId4" Type="http://schemas.openxmlformats.org/officeDocument/2006/relationships/oleObject" Target="../embeddings/oleObject176.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8.xml"/><Relationship Id="rId1" Type="http://schemas.openxmlformats.org/officeDocument/2006/relationships/vmlDrawing" Target="../drawings/vmlDrawing177.vml"/><Relationship Id="rId6" Type="http://schemas.openxmlformats.org/officeDocument/2006/relationships/image" Target="../media/image2.png"/><Relationship Id="rId5" Type="http://schemas.openxmlformats.org/officeDocument/2006/relationships/image" Target="../media/image42.emf"/><Relationship Id="rId4" Type="http://schemas.openxmlformats.org/officeDocument/2006/relationships/oleObject" Target="../embeddings/oleObject177.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9.xml"/><Relationship Id="rId1" Type="http://schemas.openxmlformats.org/officeDocument/2006/relationships/vmlDrawing" Target="../drawings/vmlDrawing178.vml"/><Relationship Id="rId6" Type="http://schemas.openxmlformats.org/officeDocument/2006/relationships/image" Target="../media/image2.png"/><Relationship Id="rId5" Type="http://schemas.openxmlformats.org/officeDocument/2006/relationships/image" Target="../media/image43.emf"/><Relationship Id="rId4" Type="http://schemas.openxmlformats.org/officeDocument/2006/relationships/oleObject" Target="../embeddings/oleObject17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0.xml"/><Relationship Id="rId1" Type="http://schemas.openxmlformats.org/officeDocument/2006/relationships/vmlDrawing" Target="../drawings/vmlDrawing179.vml"/><Relationship Id="rId6" Type="http://schemas.openxmlformats.org/officeDocument/2006/relationships/image" Target="../media/image2.png"/><Relationship Id="rId5" Type="http://schemas.openxmlformats.org/officeDocument/2006/relationships/image" Target="../media/image44.emf"/><Relationship Id="rId4" Type="http://schemas.openxmlformats.org/officeDocument/2006/relationships/oleObject" Target="../embeddings/oleObject179.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1.xml"/><Relationship Id="rId1" Type="http://schemas.openxmlformats.org/officeDocument/2006/relationships/vmlDrawing" Target="../drawings/vmlDrawing180.vml"/><Relationship Id="rId6" Type="http://schemas.openxmlformats.org/officeDocument/2006/relationships/image" Target="../media/image85.png"/><Relationship Id="rId5" Type="http://schemas.openxmlformats.org/officeDocument/2006/relationships/image" Target="../media/image45.emf"/><Relationship Id="rId4" Type="http://schemas.openxmlformats.org/officeDocument/2006/relationships/oleObject" Target="../embeddings/oleObject180.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82.xml"/><Relationship Id="rId1" Type="http://schemas.openxmlformats.org/officeDocument/2006/relationships/vmlDrawing" Target="../drawings/vmlDrawing181.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81.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3.xml"/><Relationship Id="rId1" Type="http://schemas.openxmlformats.org/officeDocument/2006/relationships/vmlDrawing" Target="../drawings/vmlDrawing182.vml"/><Relationship Id="rId6" Type="http://schemas.openxmlformats.org/officeDocument/2006/relationships/image" Target="../media/image2.png"/><Relationship Id="rId5" Type="http://schemas.openxmlformats.org/officeDocument/2006/relationships/image" Target="../media/image48.emf"/><Relationship Id="rId4" Type="http://schemas.openxmlformats.org/officeDocument/2006/relationships/oleObject" Target="../embeddings/oleObject182.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4.xml"/><Relationship Id="rId1" Type="http://schemas.openxmlformats.org/officeDocument/2006/relationships/vmlDrawing" Target="../drawings/vmlDrawing183.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183.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5.xml"/><Relationship Id="rId1" Type="http://schemas.openxmlformats.org/officeDocument/2006/relationships/vmlDrawing" Target="../drawings/vmlDrawing184.vml"/><Relationship Id="rId5" Type="http://schemas.openxmlformats.org/officeDocument/2006/relationships/image" Target="../media/image80.emf"/><Relationship Id="rId4" Type="http://schemas.openxmlformats.org/officeDocument/2006/relationships/oleObject" Target="../embeddings/oleObject184.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7.xml"/><Relationship Id="rId1" Type="http://schemas.openxmlformats.org/officeDocument/2006/relationships/vmlDrawing" Target="../drawings/vmlDrawing186.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86.bin"/></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8.xml"/><Relationship Id="rId1" Type="http://schemas.openxmlformats.org/officeDocument/2006/relationships/vmlDrawing" Target="../drawings/vmlDrawing187.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87.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9.xml"/><Relationship Id="rId1" Type="http://schemas.openxmlformats.org/officeDocument/2006/relationships/vmlDrawing" Target="../drawings/vmlDrawing188.vml"/><Relationship Id="rId6" Type="http://schemas.openxmlformats.org/officeDocument/2006/relationships/image" Target="../media/image8.emf"/><Relationship Id="rId5" Type="http://schemas.openxmlformats.org/officeDocument/2006/relationships/oleObject" Target="../embeddings/oleObject188.bin"/><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0.xml"/><Relationship Id="rId1" Type="http://schemas.openxmlformats.org/officeDocument/2006/relationships/vmlDrawing" Target="../drawings/vmlDrawing189.vml"/><Relationship Id="rId5" Type="http://schemas.openxmlformats.org/officeDocument/2006/relationships/image" Target="../media/image10.emf"/><Relationship Id="rId4" Type="http://schemas.openxmlformats.org/officeDocument/2006/relationships/oleObject" Target="../embeddings/oleObject189.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1.xml"/><Relationship Id="rId1" Type="http://schemas.openxmlformats.org/officeDocument/2006/relationships/vmlDrawing" Target="../drawings/vmlDrawing190.vml"/><Relationship Id="rId5" Type="http://schemas.openxmlformats.org/officeDocument/2006/relationships/image" Target="../media/image11.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2.xml"/><Relationship Id="rId1" Type="http://schemas.openxmlformats.org/officeDocument/2006/relationships/vmlDrawing" Target="../drawings/vmlDrawing191.vml"/><Relationship Id="rId5" Type="http://schemas.openxmlformats.org/officeDocument/2006/relationships/image" Target="../media/image12.emf"/><Relationship Id="rId4" Type="http://schemas.openxmlformats.org/officeDocument/2006/relationships/oleObject" Target="../embeddings/oleObject191.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3.xml"/><Relationship Id="rId1" Type="http://schemas.openxmlformats.org/officeDocument/2006/relationships/vmlDrawing" Target="../drawings/vmlDrawing192.vml"/><Relationship Id="rId5" Type="http://schemas.openxmlformats.org/officeDocument/2006/relationships/image" Target="../media/image13.emf"/><Relationship Id="rId4" Type="http://schemas.openxmlformats.org/officeDocument/2006/relationships/oleObject" Target="../embeddings/oleObject192.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4.xml"/><Relationship Id="rId1" Type="http://schemas.openxmlformats.org/officeDocument/2006/relationships/vmlDrawing" Target="../drawings/vmlDrawing193.vml"/><Relationship Id="rId5" Type="http://schemas.openxmlformats.org/officeDocument/2006/relationships/image" Target="../media/image14.emf"/><Relationship Id="rId4" Type="http://schemas.openxmlformats.org/officeDocument/2006/relationships/oleObject" Target="../embeddings/oleObject193.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5.xml"/><Relationship Id="rId1" Type="http://schemas.openxmlformats.org/officeDocument/2006/relationships/vmlDrawing" Target="../drawings/vmlDrawing194.vml"/><Relationship Id="rId5" Type="http://schemas.openxmlformats.org/officeDocument/2006/relationships/image" Target="../media/image15.emf"/><Relationship Id="rId4" Type="http://schemas.openxmlformats.org/officeDocument/2006/relationships/oleObject" Target="../embeddings/oleObject194.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6.xml"/><Relationship Id="rId1" Type="http://schemas.openxmlformats.org/officeDocument/2006/relationships/vmlDrawing" Target="../drawings/vmlDrawing195.vml"/><Relationship Id="rId5" Type="http://schemas.openxmlformats.org/officeDocument/2006/relationships/image" Target="../media/image16.emf"/><Relationship Id="rId4" Type="http://schemas.openxmlformats.org/officeDocument/2006/relationships/oleObject" Target="../embeddings/oleObject195.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7.xml"/><Relationship Id="rId1" Type="http://schemas.openxmlformats.org/officeDocument/2006/relationships/vmlDrawing" Target="../drawings/vmlDrawing196.vml"/><Relationship Id="rId5" Type="http://schemas.openxmlformats.org/officeDocument/2006/relationships/image" Target="../media/image17.emf"/><Relationship Id="rId4" Type="http://schemas.openxmlformats.org/officeDocument/2006/relationships/oleObject" Target="../embeddings/oleObject196.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8.xml"/><Relationship Id="rId1" Type="http://schemas.openxmlformats.org/officeDocument/2006/relationships/vmlDrawing" Target="../drawings/vmlDrawing197.vml"/><Relationship Id="rId5" Type="http://schemas.openxmlformats.org/officeDocument/2006/relationships/image" Target="../media/image18.emf"/><Relationship Id="rId4" Type="http://schemas.openxmlformats.org/officeDocument/2006/relationships/oleObject" Target="../embeddings/oleObject197.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9.xml"/><Relationship Id="rId1" Type="http://schemas.openxmlformats.org/officeDocument/2006/relationships/vmlDrawing" Target="../drawings/vmlDrawing198.vml"/><Relationship Id="rId5" Type="http://schemas.openxmlformats.org/officeDocument/2006/relationships/image" Target="../media/image19.emf"/><Relationship Id="rId4" Type="http://schemas.openxmlformats.org/officeDocument/2006/relationships/oleObject" Target="../embeddings/oleObject19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19.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0.xml"/><Relationship Id="rId1" Type="http://schemas.openxmlformats.org/officeDocument/2006/relationships/vmlDrawing" Target="../drawings/vmlDrawing199.vml"/><Relationship Id="rId5" Type="http://schemas.openxmlformats.org/officeDocument/2006/relationships/image" Target="../media/image20.emf"/><Relationship Id="rId4" Type="http://schemas.openxmlformats.org/officeDocument/2006/relationships/oleObject" Target="../embeddings/oleObject199.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1.xml"/><Relationship Id="rId1" Type="http://schemas.openxmlformats.org/officeDocument/2006/relationships/vmlDrawing" Target="../drawings/vmlDrawing200.vml"/><Relationship Id="rId5" Type="http://schemas.openxmlformats.org/officeDocument/2006/relationships/image" Target="../media/image21.emf"/><Relationship Id="rId4" Type="http://schemas.openxmlformats.org/officeDocument/2006/relationships/oleObject" Target="../embeddings/oleObject200.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2.xml"/><Relationship Id="rId1" Type="http://schemas.openxmlformats.org/officeDocument/2006/relationships/vmlDrawing" Target="../drawings/vmlDrawing201.vml"/><Relationship Id="rId5" Type="http://schemas.openxmlformats.org/officeDocument/2006/relationships/image" Target="../media/image22.emf"/><Relationship Id="rId4" Type="http://schemas.openxmlformats.org/officeDocument/2006/relationships/oleObject" Target="../embeddings/oleObject201.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3.xml"/><Relationship Id="rId1" Type="http://schemas.openxmlformats.org/officeDocument/2006/relationships/vmlDrawing" Target="../drawings/vmlDrawing202.vml"/><Relationship Id="rId5" Type="http://schemas.openxmlformats.org/officeDocument/2006/relationships/image" Target="../media/image23.emf"/><Relationship Id="rId4" Type="http://schemas.openxmlformats.org/officeDocument/2006/relationships/oleObject" Target="../embeddings/oleObject202.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203.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5.xml"/><Relationship Id="rId1" Type="http://schemas.openxmlformats.org/officeDocument/2006/relationships/vmlDrawing" Target="../drawings/vmlDrawing204.vml"/><Relationship Id="rId5" Type="http://schemas.openxmlformats.org/officeDocument/2006/relationships/image" Target="../media/image26.emf"/><Relationship Id="rId4" Type="http://schemas.openxmlformats.org/officeDocument/2006/relationships/oleObject" Target="../embeddings/oleObject204.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6.xml"/><Relationship Id="rId1" Type="http://schemas.openxmlformats.org/officeDocument/2006/relationships/vmlDrawing" Target="../drawings/vmlDrawing205.vml"/><Relationship Id="rId5" Type="http://schemas.openxmlformats.org/officeDocument/2006/relationships/image" Target="../media/image27.emf"/><Relationship Id="rId4" Type="http://schemas.openxmlformats.org/officeDocument/2006/relationships/oleObject" Target="../embeddings/oleObject205.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7.xml"/><Relationship Id="rId1" Type="http://schemas.openxmlformats.org/officeDocument/2006/relationships/vmlDrawing" Target="../drawings/vmlDrawing206.vml"/><Relationship Id="rId5" Type="http://schemas.openxmlformats.org/officeDocument/2006/relationships/image" Target="../media/image28.emf"/><Relationship Id="rId4" Type="http://schemas.openxmlformats.org/officeDocument/2006/relationships/oleObject" Target="../embeddings/oleObject206.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8.xml"/><Relationship Id="rId1" Type="http://schemas.openxmlformats.org/officeDocument/2006/relationships/vmlDrawing" Target="../drawings/vmlDrawing207.vml"/><Relationship Id="rId5" Type="http://schemas.openxmlformats.org/officeDocument/2006/relationships/image" Target="../media/image29.emf"/><Relationship Id="rId4" Type="http://schemas.openxmlformats.org/officeDocument/2006/relationships/oleObject" Target="../embeddings/oleObject207.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9.xml"/><Relationship Id="rId1" Type="http://schemas.openxmlformats.org/officeDocument/2006/relationships/vmlDrawing" Target="../drawings/vmlDrawing208.vml"/><Relationship Id="rId5" Type="http://schemas.openxmlformats.org/officeDocument/2006/relationships/image" Target="../media/image30.emf"/><Relationship Id="rId4" Type="http://schemas.openxmlformats.org/officeDocument/2006/relationships/oleObject" Target="../embeddings/oleObject20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0.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0.xml"/><Relationship Id="rId1" Type="http://schemas.openxmlformats.org/officeDocument/2006/relationships/vmlDrawing" Target="../drawings/vmlDrawing209.vml"/><Relationship Id="rId5" Type="http://schemas.openxmlformats.org/officeDocument/2006/relationships/image" Target="../media/image31.emf"/><Relationship Id="rId4" Type="http://schemas.openxmlformats.org/officeDocument/2006/relationships/oleObject" Target="../embeddings/oleObject209.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1.xml"/><Relationship Id="rId1" Type="http://schemas.openxmlformats.org/officeDocument/2006/relationships/vmlDrawing" Target="../drawings/vmlDrawing210.vml"/><Relationship Id="rId5" Type="http://schemas.openxmlformats.org/officeDocument/2006/relationships/image" Target="../media/image32.emf"/><Relationship Id="rId4" Type="http://schemas.openxmlformats.org/officeDocument/2006/relationships/oleObject" Target="../embeddings/oleObject210.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2.xml"/><Relationship Id="rId1" Type="http://schemas.openxmlformats.org/officeDocument/2006/relationships/vmlDrawing" Target="../drawings/vmlDrawing211.vml"/><Relationship Id="rId5" Type="http://schemas.openxmlformats.org/officeDocument/2006/relationships/image" Target="../media/image33.emf"/><Relationship Id="rId4" Type="http://schemas.openxmlformats.org/officeDocument/2006/relationships/oleObject" Target="../embeddings/oleObject211.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3.xml"/><Relationship Id="rId1" Type="http://schemas.openxmlformats.org/officeDocument/2006/relationships/vmlDrawing" Target="../drawings/vmlDrawing212.vml"/><Relationship Id="rId5" Type="http://schemas.openxmlformats.org/officeDocument/2006/relationships/image" Target="../media/image34.emf"/><Relationship Id="rId4" Type="http://schemas.openxmlformats.org/officeDocument/2006/relationships/oleObject" Target="../embeddings/oleObject212.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4.xml"/><Relationship Id="rId1" Type="http://schemas.openxmlformats.org/officeDocument/2006/relationships/vmlDrawing" Target="../drawings/vmlDrawing213.vml"/><Relationship Id="rId5" Type="http://schemas.openxmlformats.org/officeDocument/2006/relationships/image" Target="../media/image35.emf"/><Relationship Id="rId4" Type="http://schemas.openxmlformats.org/officeDocument/2006/relationships/oleObject" Target="../embeddings/oleObject213.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5.xml"/><Relationship Id="rId1" Type="http://schemas.openxmlformats.org/officeDocument/2006/relationships/vmlDrawing" Target="../drawings/vmlDrawing214.vml"/><Relationship Id="rId5" Type="http://schemas.openxmlformats.org/officeDocument/2006/relationships/image" Target="../media/image36.emf"/><Relationship Id="rId4" Type="http://schemas.openxmlformats.org/officeDocument/2006/relationships/oleObject" Target="../embeddings/oleObject214.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6.xml"/><Relationship Id="rId1" Type="http://schemas.openxmlformats.org/officeDocument/2006/relationships/vmlDrawing" Target="../drawings/vmlDrawing215.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215.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7.xml"/><Relationship Id="rId1" Type="http://schemas.openxmlformats.org/officeDocument/2006/relationships/vmlDrawing" Target="../drawings/vmlDrawing216.vml"/><Relationship Id="rId5" Type="http://schemas.openxmlformats.org/officeDocument/2006/relationships/image" Target="../media/image38.emf"/><Relationship Id="rId4" Type="http://schemas.openxmlformats.org/officeDocument/2006/relationships/oleObject" Target="../embeddings/oleObject216.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8.xml"/><Relationship Id="rId1" Type="http://schemas.openxmlformats.org/officeDocument/2006/relationships/vmlDrawing" Target="../drawings/vmlDrawing217.vml"/><Relationship Id="rId5" Type="http://schemas.openxmlformats.org/officeDocument/2006/relationships/image" Target="../media/image39.emf"/><Relationship Id="rId4" Type="http://schemas.openxmlformats.org/officeDocument/2006/relationships/oleObject" Target="../embeddings/oleObject217.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9.xml"/><Relationship Id="rId1" Type="http://schemas.openxmlformats.org/officeDocument/2006/relationships/vmlDrawing" Target="../drawings/vmlDrawing218.vml"/><Relationship Id="rId5" Type="http://schemas.openxmlformats.org/officeDocument/2006/relationships/image" Target="../media/image40.emf"/><Relationship Id="rId4" Type="http://schemas.openxmlformats.org/officeDocument/2006/relationships/oleObject" Target="../embeddings/oleObject2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0.xml"/><Relationship Id="rId1" Type="http://schemas.openxmlformats.org/officeDocument/2006/relationships/vmlDrawing" Target="../drawings/vmlDrawing219.vml"/><Relationship Id="rId5" Type="http://schemas.openxmlformats.org/officeDocument/2006/relationships/image" Target="../media/image41.emf"/><Relationship Id="rId4" Type="http://schemas.openxmlformats.org/officeDocument/2006/relationships/oleObject" Target="../embeddings/oleObject219.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1.xml"/><Relationship Id="rId1" Type="http://schemas.openxmlformats.org/officeDocument/2006/relationships/vmlDrawing" Target="../drawings/vmlDrawing220.vml"/><Relationship Id="rId5" Type="http://schemas.openxmlformats.org/officeDocument/2006/relationships/image" Target="../media/image42.emf"/><Relationship Id="rId4" Type="http://schemas.openxmlformats.org/officeDocument/2006/relationships/oleObject" Target="../embeddings/oleObject220.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2.xml"/><Relationship Id="rId1" Type="http://schemas.openxmlformats.org/officeDocument/2006/relationships/vmlDrawing" Target="../drawings/vmlDrawing221.vml"/><Relationship Id="rId5" Type="http://schemas.openxmlformats.org/officeDocument/2006/relationships/image" Target="../media/image43.emf"/><Relationship Id="rId4" Type="http://schemas.openxmlformats.org/officeDocument/2006/relationships/oleObject" Target="../embeddings/oleObject221.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3.xml"/><Relationship Id="rId1" Type="http://schemas.openxmlformats.org/officeDocument/2006/relationships/vmlDrawing" Target="../drawings/vmlDrawing222.vml"/><Relationship Id="rId5" Type="http://schemas.openxmlformats.org/officeDocument/2006/relationships/image" Target="../media/image44.emf"/><Relationship Id="rId4" Type="http://schemas.openxmlformats.org/officeDocument/2006/relationships/oleObject" Target="../embeddings/oleObject222.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4.xml"/><Relationship Id="rId1" Type="http://schemas.openxmlformats.org/officeDocument/2006/relationships/vmlDrawing" Target="../drawings/vmlDrawing223.vml"/><Relationship Id="rId5" Type="http://schemas.openxmlformats.org/officeDocument/2006/relationships/image" Target="../media/image45.emf"/><Relationship Id="rId4" Type="http://schemas.openxmlformats.org/officeDocument/2006/relationships/oleObject" Target="../embeddings/oleObject223.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5.xml"/><Relationship Id="rId1" Type="http://schemas.openxmlformats.org/officeDocument/2006/relationships/vmlDrawing" Target="../drawings/vmlDrawing224.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224.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6.xml"/><Relationship Id="rId1" Type="http://schemas.openxmlformats.org/officeDocument/2006/relationships/vmlDrawing" Target="../drawings/vmlDrawing225.vml"/><Relationship Id="rId5" Type="http://schemas.openxmlformats.org/officeDocument/2006/relationships/image" Target="../media/image48.emf"/><Relationship Id="rId4" Type="http://schemas.openxmlformats.org/officeDocument/2006/relationships/oleObject" Target="../embeddings/oleObject225.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7.xml"/><Relationship Id="rId1" Type="http://schemas.openxmlformats.org/officeDocument/2006/relationships/vmlDrawing" Target="../drawings/vmlDrawing226.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226.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8.xml"/><Relationship Id="rId1" Type="http://schemas.openxmlformats.org/officeDocument/2006/relationships/vmlDrawing" Target="../drawings/vmlDrawing227.vml"/><Relationship Id="rId6" Type="http://schemas.openxmlformats.org/officeDocument/2006/relationships/image" Target="../media/image86.png"/><Relationship Id="rId5" Type="http://schemas.openxmlformats.org/officeDocument/2006/relationships/image" Target="NULL"/><Relationship Id="rId4" Type="http://schemas.openxmlformats.org/officeDocument/2006/relationships/oleObject" Target="../embeddings/oleObject227.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9.xml"/><Relationship Id="rId1" Type="http://schemas.openxmlformats.org/officeDocument/2006/relationships/vmlDrawing" Target="../drawings/vmlDrawing228.vml"/><Relationship Id="rId6" Type="http://schemas.openxmlformats.org/officeDocument/2006/relationships/image" Target="../media/image87.png"/><Relationship Id="rId5" Type="http://schemas.openxmlformats.org/officeDocument/2006/relationships/image" Target="NULL"/><Relationship Id="rId4" Type="http://schemas.openxmlformats.org/officeDocument/2006/relationships/oleObject" Target="../embeddings/oleObject22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oleObject22.bin"/></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1.xml"/><Relationship Id="rId1" Type="http://schemas.openxmlformats.org/officeDocument/2006/relationships/vmlDrawing" Target="../drawings/vmlDrawing230.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230.bin"/></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2.xml"/><Relationship Id="rId1" Type="http://schemas.openxmlformats.org/officeDocument/2006/relationships/vmlDrawing" Target="../drawings/vmlDrawing231.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231.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52.png"/><Relationship Id="rId2" Type="http://schemas.openxmlformats.org/officeDocument/2006/relationships/tags" Target="../tags/tag233.xml"/><Relationship Id="rId1" Type="http://schemas.openxmlformats.org/officeDocument/2006/relationships/vmlDrawing" Target="../drawings/vmlDrawing232.vml"/><Relationship Id="rId6" Type="http://schemas.openxmlformats.org/officeDocument/2006/relationships/image" Target="../media/image8.emf"/><Relationship Id="rId5" Type="http://schemas.openxmlformats.org/officeDocument/2006/relationships/oleObject" Target="../embeddings/oleObject232.bin"/><Relationship Id="rId4" Type="http://schemas.openxmlformats.org/officeDocument/2006/relationships/image" Target="../media/image76.png"/></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4.xml"/><Relationship Id="rId1" Type="http://schemas.openxmlformats.org/officeDocument/2006/relationships/vmlDrawing" Target="../drawings/vmlDrawing233.vml"/><Relationship Id="rId5" Type="http://schemas.openxmlformats.org/officeDocument/2006/relationships/image" Target="../media/image77.emf"/><Relationship Id="rId4" Type="http://schemas.openxmlformats.org/officeDocument/2006/relationships/oleObject" Target="../embeddings/oleObject233.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5.xml"/><Relationship Id="rId1" Type="http://schemas.openxmlformats.org/officeDocument/2006/relationships/vmlDrawing" Target="../drawings/vmlDrawing234.vml"/><Relationship Id="rId5" Type="http://schemas.openxmlformats.org/officeDocument/2006/relationships/image" Target="../media/image78.emf"/><Relationship Id="rId4" Type="http://schemas.openxmlformats.org/officeDocument/2006/relationships/oleObject" Target="../embeddings/oleObject234.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6.xml"/><Relationship Id="rId1" Type="http://schemas.openxmlformats.org/officeDocument/2006/relationships/vmlDrawing" Target="../drawings/vmlDrawing235.vml"/><Relationship Id="rId5" Type="http://schemas.openxmlformats.org/officeDocument/2006/relationships/image" Target="../media/image79.emf"/><Relationship Id="rId4" Type="http://schemas.openxmlformats.org/officeDocument/2006/relationships/oleObject" Target="../embeddings/oleObject235.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7.xml"/><Relationship Id="rId1" Type="http://schemas.openxmlformats.org/officeDocument/2006/relationships/vmlDrawing" Target="../drawings/vmlDrawing236.vml"/><Relationship Id="rId5" Type="http://schemas.openxmlformats.org/officeDocument/2006/relationships/image" Target="../media/image80.emf"/><Relationship Id="rId4" Type="http://schemas.openxmlformats.org/officeDocument/2006/relationships/oleObject" Target="../embeddings/oleObject236.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8.xml"/><Relationship Id="rId1" Type="http://schemas.openxmlformats.org/officeDocument/2006/relationships/vmlDrawing" Target="../drawings/vmlDrawing237.vml"/><Relationship Id="rId5" Type="http://schemas.openxmlformats.org/officeDocument/2006/relationships/image" Target="../media/image81.emf"/><Relationship Id="rId4" Type="http://schemas.openxmlformats.org/officeDocument/2006/relationships/oleObject" Target="../embeddings/oleObject237.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9.xml"/><Relationship Id="rId1" Type="http://schemas.openxmlformats.org/officeDocument/2006/relationships/vmlDrawing" Target="../drawings/vmlDrawing238.vml"/><Relationship Id="rId5" Type="http://schemas.openxmlformats.org/officeDocument/2006/relationships/image" Target="../media/image82.emf"/><Relationship Id="rId4" Type="http://schemas.openxmlformats.org/officeDocument/2006/relationships/oleObject" Target="../embeddings/oleObject23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0.xml"/><Relationship Id="rId1" Type="http://schemas.openxmlformats.org/officeDocument/2006/relationships/vmlDrawing" Target="../drawings/vmlDrawing239.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23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36.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3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4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48.emf"/><Relationship Id="rId4" Type="http://schemas.openxmlformats.org/officeDocument/2006/relationships/oleObject" Target="../embeddings/oleObject41.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42.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6.emf"/><Relationship Id="rId5" Type="http://schemas.openxmlformats.org/officeDocument/2006/relationships/oleObject" Target="../embeddings/oleObject44.bin"/><Relationship Id="rId4" Type="http://schemas.openxmlformats.org/officeDocument/2006/relationships/image" Target="../media/image53.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image" Target="../media/image54.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4" Type="http://schemas.openxmlformats.org/officeDocument/2006/relationships/image" Target="../media/image55.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6.pn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image" Target="../media/image53.pn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6.pn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4" Type="http://schemas.openxmlformats.org/officeDocument/2006/relationships/image" Target="../media/image54.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image" Target="../media/image55.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57.emf"/><Relationship Id="rId5" Type="http://schemas.openxmlformats.org/officeDocument/2006/relationships/oleObject" Target="../embeddings/oleObject50.bin"/><Relationship Id="rId4" Type="http://schemas.openxmlformats.org/officeDocument/2006/relationships/image" Target="../media/image58.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52.png"/><Relationship Id="rId5" Type="http://schemas.openxmlformats.org/officeDocument/2006/relationships/image" Target="../media/image59.emf"/><Relationship Id="rId4" Type="http://schemas.openxmlformats.org/officeDocument/2006/relationships/oleObject" Target="../embeddings/oleObject51.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52.png"/><Relationship Id="rId5" Type="http://schemas.openxmlformats.org/officeDocument/2006/relationships/image" Target="../media/image60.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52.png"/><Relationship Id="rId5" Type="http://schemas.openxmlformats.org/officeDocument/2006/relationships/image" Target="../media/image61.emf"/><Relationship Id="rId4" Type="http://schemas.openxmlformats.org/officeDocument/2006/relationships/oleObject" Target="../embeddings/oleObject5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52.png"/><Relationship Id="rId5" Type="http://schemas.openxmlformats.org/officeDocument/2006/relationships/image" Target="../media/image62.emf"/><Relationship Id="rId4" Type="http://schemas.openxmlformats.org/officeDocument/2006/relationships/oleObject" Target="../embeddings/oleObject54.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oleObject" Target="../embeddings/oleObject5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52.png"/><Relationship Id="rId5" Type="http://schemas.openxmlformats.org/officeDocument/2006/relationships/image" Target="../media/image65.emf"/><Relationship Id="rId4" Type="http://schemas.openxmlformats.org/officeDocument/2006/relationships/oleObject" Target="../embeddings/oleObject5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52.png"/><Relationship Id="rId5" Type="http://schemas.openxmlformats.org/officeDocument/2006/relationships/image" Target="../media/image66.emf"/><Relationship Id="rId4" Type="http://schemas.openxmlformats.org/officeDocument/2006/relationships/oleObject" Target="../embeddings/oleObject5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52.png"/><Relationship Id="rId5" Type="http://schemas.openxmlformats.org/officeDocument/2006/relationships/image" Target="../media/image67.emf"/><Relationship Id="rId4" Type="http://schemas.openxmlformats.org/officeDocument/2006/relationships/oleObject" Target="../embeddings/oleObject5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52.png"/><Relationship Id="rId5" Type="http://schemas.openxmlformats.org/officeDocument/2006/relationships/image" Target="../media/image68.emf"/><Relationship Id="rId4" Type="http://schemas.openxmlformats.org/officeDocument/2006/relationships/oleObject" Target="../embeddings/oleObject59.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oleObject" Target="../embeddings/oleObject60.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6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4.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8.emf"/><Relationship Id="rId5" Type="http://schemas.openxmlformats.org/officeDocument/2006/relationships/oleObject" Target="../embeddings/oleObject65.bin"/><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oleObject" Target="../embeddings/oleObject66.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67.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6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69.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2.png"/><Relationship Id="rId5" Type="http://schemas.openxmlformats.org/officeDocument/2006/relationships/image" Target="../media/image14.emf"/><Relationship Id="rId4" Type="http://schemas.openxmlformats.org/officeDocument/2006/relationships/oleObject" Target="../embeddings/oleObject70.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2.png"/><Relationship Id="rId5" Type="http://schemas.openxmlformats.org/officeDocument/2006/relationships/image" Target="../media/image15.emf"/><Relationship Id="rId4" Type="http://schemas.openxmlformats.org/officeDocument/2006/relationships/oleObject" Target="../embeddings/oleObject71.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72.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oleObject" Target="../embeddings/oleObject73.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oleObject" Target="../embeddings/oleObject74.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oleObject" Target="../embeddings/oleObject75.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oleObject" Target="../embeddings/oleObject76.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oleObject" Target="../embeddings/oleObject77.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2.png"/><Relationship Id="rId5" Type="http://schemas.openxmlformats.org/officeDocument/2006/relationships/image" Target="../media/image22.emf"/><Relationship Id="rId4" Type="http://schemas.openxmlformats.org/officeDocument/2006/relationships/oleObject" Target="../embeddings/oleObject7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2.png"/><Relationship Id="rId5" Type="http://schemas.openxmlformats.org/officeDocument/2006/relationships/image" Target="../media/image23.emf"/><Relationship Id="rId4" Type="http://schemas.openxmlformats.org/officeDocument/2006/relationships/oleObject" Target="../embeddings/oleObject79.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80.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52.png"/><Relationship Id="rId5" Type="http://schemas.openxmlformats.org/officeDocument/2006/relationships/image" Target="../media/image26.emf"/><Relationship Id="rId4" Type="http://schemas.openxmlformats.org/officeDocument/2006/relationships/oleObject" Target="../embeddings/oleObject81.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2.png"/><Relationship Id="rId5" Type="http://schemas.openxmlformats.org/officeDocument/2006/relationships/image" Target="../media/image26.emf"/><Relationship Id="rId4" Type="http://schemas.openxmlformats.org/officeDocument/2006/relationships/oleObject" Target="../embeddings/oleObject82.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2.png"/><Relationship Id="rId5" Type="http://schemas.openxmlformats.org/officeDocument/2006/relationships/image" Target="../media/image27.emf"/><Relationship Id="rId4" Type="http://schemas.openxmlformats.org/officeDocument/2006/relationships/oleObject" Target="../embeddings/oleObject83.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2.png"/><Relationship Id="rId5" Type="http://schemas.openxmlformats.org/officeDocument/2006/relationships/image" Target="../media/image28.emf"/><Relationship Id="rId4" Type="http://schemas.openxmlformats.org/officeDocument/2006/relationships/oleObject" Target="../embeddings/oleObject8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52.png"/><Relationship Id="rId5" Type="http://schemas.openxmlformats.org/officeDocument/2006/relationships/image" Target="../media/image28.emf"/><Relationship Id="rId4" Type="http://schemas.openxmlformats.org/officeDocument/2006/relationships/oleObject" Target="../embeddings/oleObject8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2.png"/><Relationship Id="rId5" Type="http://schemas.openxmlformats.org/officeDocument/2006/relationships/image" Target="../media/image29.emf"/><Relationship Id="rId4" Type="http://schemas.openxmlformats.org/officeDocument/2006/relationships/oleObject" Target="../embeddings/oleObject8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2.png"/><Relationship Id="rId5" Type="http://schemas.openxmlformats.org/officeDocument/2006/relationships/image" Target="../media/image30.emf"/><Relationship Id="rId4" Type="http://schemas.openxmlformats.org/officeDocument/2006/relationships/oleObject" Target="../embeddings/oleObject8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2.png"/><Relationship Id="rId5" Type="http://schemas.openxmlformats.org/officeDocument/2006/relationships/image" Target="../media/image31.emf"/><Relationship Id="rId4" Type="http://schemas.openxmlformats.org/officeDocument/2006/relationships/oleObject" Target="../embeddings/oleObject8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2.png"/><Relationship Id="rId5" Type="http://schemas.openxmlformats.org/officeDocument/2006/relationships/image" Target="../media/image32.emf"/><Relationship Id="rId4" Type="http://schemas.openxmlformats.org/officeDocument/2006/relationships/oleObject" Target="../embeddings/oleObject89.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oleObject90.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2.png"/><Relationship Id="rId5" Type="http://schemas.openxmlformats.org/officeDocument/2006/relationships/image" Target="../media/image34.emf"/><Relationship Id="rId4" Type="http://schemas.openxmlformats.org/officeDocument/2006/relationships/oleObject" Target="../embeddings/oleObject91.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2.png"/><Relationship Id="rId5" Type="http://schemas.openxmlformats.org/officeDocument/2006/relationships/image" Target="../media/image35.emf"/><Relationship Id="rId4" Type="http://schemas.openxmlformats.org/officeDocument/2006/relationships/oleObject" Target="../embeddings/oleObject9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2.png"/><Relationship Id="rId5" Type="http://schemas.openxmlformats.org/officeDocument/2006/relationships/image" Target="../media/image36.emf"/><Relationship Id="rId4" Type="http://schemas.openxmlformats.org/officeDocument/2006/relationships/oleObject" Target="../embeddings/oleObject93.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94.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2.png"/><Relationship Id="rId5" Type="http://schemas.openxmlformats.org/officeDocument/2006/relationships/image" Target="../media/image38.emf"/><Relationship Id="rId4" Type="http://schemas.openxmlformats.org/officeDocument/2006/relationships/oleObject" Target="../embeddings/oleObject95.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7.xml"/><Relationship Id="rId1" Type="http://schemas.openxmlformats.org/officeDocument/2006/relationships/vmlDrawing" Target="../drawings/vmlDrawing96.vml"/><Relationship Id="rId6" Type="http://schemas.openxmlformats.org/officeDocument/2006/relationships/image" Target="../media/image2.png"/><Relationship Id="rId5" Type="http://schemas.openxmlformats.org/officeDocument/2006/relationships/image" Target="../media/image39.emf"/><Relationship Id="rId4" Type="http://schemas.openxmlformats.org/officeDocument/2006/relationships/oleObject" Target="../embeddings/oleObject9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2.png"/><Relationship Id="rId5" Type="http://schemas.openxmlformats.org/officeDocument/2006/relationships/image" Target="../media/image40.emf"/><Relationship Id="rId4" Type="http://schemas.openxmlformats.org/officeDocument/2006/relationships/oleObject" Target="../embeddings/oleObject97.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2.png"/><Relationship Id="rId5" Type="http://schemas.openxmlformats.org/officeDocument/2006/relationships/image" Target="../media/image41.emf"/><Relationship Id="rId4" Type="http://schemas.openxmlformats.org/officeDocument/2006/relationships/oleObject" Target="../embeddings/oleObject9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5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1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7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02"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2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0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1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2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4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3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4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3" name="Picture 2">
            <a:extLst>
              <a:ext uri="{FF2B5EF4-FFF2-40B4-BE49-F238E27FC236}">
                <a16:creationId xmlns:a16="http://schemas.microsoft.com/office/drawing/2014/main" id="{18BA3594-0E9C-6E37-4A25-06958F144EFC}"/>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5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3" name="Picture 2">
            <a:extLst>
              <a:ext uri="{FF2B5EF4-FFF2-40B4-BE49-F238E27FC236}">
                <a16:creationId xmlns:a16="http://schemas.microsoft.com/office/drawing/2014/main" id="{615850EE-9BDB-5536-4120-151162384920}"/>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3" name="Picture 2">
            <a:extLst>
              <a:ext uri="{FF2B5EF4-FFF2-40B4-BE49-F238E27FC236}">
                <a16:creationId xmlns:a16="http://schemas.microsoft.com/office/drawing/2014/main" id="{9F8520C3-A207-4D85-95F0-577F61EFA853}"/>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69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8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98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2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11" name="Picture 10">
            <a:extLst>
              <a:ext uri="{FF2B5EF4-FFF2-40B4-BE49-F238E27FC236}">
                <a16:creationId xmlns:a16="http://schemas.microsoft.com/office/drawing/2014/main" id="{1579C5AC-7CEB-3C41-E77F-DD27C85B250F}"/>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3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4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6580641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7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8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9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1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1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9658B34-0324-A046-839E-7121825682B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7943607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18713E0C-8C0E-1347-94BC-7A69A3665284}"/>
              </a:ext>
            </a:extLst>
          </p:cNvPr>
          <p:cNvSpPr/>
          <p:nvPr userDrawn="1"/>
        </p:nvSpPr>
        <p:spPr>
          <a:xfrm>
            <a:off x="347241" y="7500395"/>
            <a:ext cx="1701478" cy="42826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04D099-F7FE-C546-9271-77E6561F50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Tree>
    <p:extLst>
      <p:ext uri="{BB962C8B-B14F-4D97-AF65-F5344CB8AC3E}">
        <p14:creationId xmlns:p14="http://schemas.microsoft.com/office/powerpoint/2010/main" val="1112369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5"/>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0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1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vmlDrawing" Target="../drawings/vmlDrawing43.v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52.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1.emf"/><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oleObject" Target="../embeddings/oleObject43.bin"/><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ags" Target="../tags/tag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tags" Target="../tags/tag6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vmlDrawing" Target="../drawings/vmlDrawing62.v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image" Target="../media/image1.emf"/><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oleObject" Target="../embeddings/oleObject62.bin"/><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vmlDrawing" Target="../drawings/vmlDrawing106.v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17" Type="http://schemas.openxmlformats.org/officeDocument/2006/relationships/image" Target="../media/image52.png"/><Relationship Id="rId2" Type="http://schemas.openxmlformats.org/officeDocument/2006/relationships/slideLayout" Target="../slideLayouts/slideLayout108.xml"/><Relationship Id="rId16" Type="http://schemas.openxmlformats.org/officeDocument/2006/relationships/image" Target="../media/image73.emf"/><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oleObject" Target="../embeddings/oleObject106.bin"/><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ags" Target="../tags/tag10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tags" Target="../tags/tag118.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vmlDrawing" Target="../drawings/vmlDrawing117.v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image" Target="../media/image52.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1.emf"/><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oleObject" Target="../embeddings/oleObject117.bin"/></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vmlDrawing" Target="../drawings/vmlDrawing140.vml"/><Relationship Id="rId50" Type="http://schemas.openxmlformats.org/officeDocument/2006/relationships/image" Target="../media/image1.emf"/><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theme" Target="../theme/theme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oleObject" Target="../embeddings/oleObject140.bin"/><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ags" Target="../tags/tag141.xml"/><Relationship Id="rId8" Type="http://schemas.openxmlformats.org/officeDocument/2006/relationships/slideLayout" Target="../slideLayouts/slideLayout14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slideLayout" Target="../slideLayouts/slideLayout224.x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42" Type="http://schemas.openxmlformats.org/officeDocument/2006/relationships/slideLayout" Target="../slideLayouts/slideLayout227.xml"/><Relationship Id="rId47" Type="http://schemas.openxmlformats.org/officeDocument/2006/relationships/tags" Target="../tags/tag186.xml"/><Relationship Id="rId50" Type="http://schemas.openxmlformats.org/officeDocument/2006/relationships/image" Target="../media/image85.png"/><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slideLayout" Target="../slideLayouts/slideLayout223.xml"/><Relationship Id="rId46" Type="http://schemas.openxmlformats.org/officeDocument/2006/relationships/vmlDrawing" Target="../drawings/vmlDrawing185.v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41" Type="http://schemas.openxmlformats.org/officeDocument/2006/relationships/slideLayout" Target="../slideLayouts/slideLayout226.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40" Type="http://schemas.openxmlformats.org/officeDocument/2006/relationships/slideLayout" Target="../slideLayouts/slideLayout225.xml"/><Relationship Id="rId45" Type="http://schemas.openxmlformats.org/officeDocument/2006/relationships/theme" Target="../theme/theme7.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49" Type="http://schemas.openxmlformats.org/officeDocument/2006/relationships/image" Target="../media/image1.emf"/><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4" Type="http://schemas.openxmlformats.org/officeDocument/2006/relationships/slideLayout" Target="../slideLayouts/slideLayout229.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43" Type="http://schemas.openxmlformats.org/officeDocument/2006/relationships/slideLayout" Target="../slideLayouts/slideLayout228.xml"/><Relationship Id="rId48" Type="http://schemas.openxmlformats.org/officeDocument/2006/relationships/oleObject" Target="../embeddings/oleObject185.bin"/><Relationship Id="rId8" Type="http://schemas.openxmlformats.org/officeDocument/2006/relationships/slideLayout" Target="../slideLayouts/slideLayout1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vmlDrawing" Target="../drawings/vmlDrawing229.v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8.xml"/><Relationship Id="rId17" Type="http://schemas.openxmlformats.org/officeDocument/2006/relationships/image" Target="../media/image52.png"/><Relationship Id="rId2" Type="http://schemas.openxmlformats.org/officeDocument/2006/relationships/slideLayout" Target="../slideLayouts/slideLayout231.xml"/><Relationship Id="rId16" Type="http://schemas.openxmlformats.org/officeDocument/2006/relationships/image" Target="../media/image73.emf"/><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oleObject" Target="../embeddings/oleObject229.bin"/><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tags" Target="../tags/tag2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5B08D3E1-FF88-7A47-B348-F895F9217BA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2"/>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4" name="think-cell Slide" r:id="rId23" imgW="7772400" imgH="10058400" progId="TCLayout.ActiveDocument.1">
                  <p:embed/>
                </p:oleObj>
              </mc:Choice>
              <mc:Fallback>
                <p:oleObj name="think-cell Slide" r:id="rId23"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C390A8E2-54FC-CD43-86FA-BD325131558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0"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46"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EEAB5CE5-57B3-E44E-A0C1-A13CA8E3ADE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0" name="think-cell Slide" r:id="rId27" imgW="7772400" imgH="10058400" progId="TCLayout.ActiveDocument.1">
                  <p:embed/>
                </p:oleObj>
              </mc:Choice>
              <mc:Fallback>
                <p:oleObj name="think-cell Slide" r:id="rId27"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39E9020-1543-AE4C-9C17-F51885C8FCD1}"/>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62" name="think-cell Slide" r:id="rId49" imgW="7772400" imgH="10058400" progId="TCLayout.ActiveDocument.1">
                  <p:embed/>
                </p:oleObj>
              </mc:Choice>
              <mc:Fallback>
                <p:oleObj name="think-cell Slide" r:id="rId49"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0" r:id="rId45"/>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42"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80E4BD32-68E1-C3D9-D6B6-7D6CF1737BF5}"/>
              </a:ext>
            </a:extLst>
          </p:cNvPr>
          <p:cNvPicPr>
            <a:picLocks noChangeAspect="1"/>
          </p:cNvPicPr>
          <p:nvPr userDrawn="1"/>
        </p:nvPicPr>
        <p:blipFill>
          <a:blip r:embed="rId50"/>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 id="2147484271" r:id="rId43"/>
    <p:sldLayoutId id="2147484272"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498"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3A77FE12-A329-4545-8EA9-3795EF99BAA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slideLayout" Target="../slideLayouts/slideLayout186.xml"/><Relationship Id="rId7" Type="http://schemas.openxmlformats.org/officeDocument/2006/relationships/oleObject" Target="../embeddings/oleObject240.bin"/><Relationship Id="rId2" Type="http://schemas.openxmlformats.org/officeDocument/2006/relationships/tags" Target="../tags/tag241.xml"/><Relationship Id="rId1" Type="http://schemas.openxmlformats.org/officeDocument/2006/relationships/vmlDrawing" Target="../drawings/vmlDrawing240.vml"/><Relationship Id="rId6" Type="http://schemas.openxmlformats.org/officeDocument/2006/relationships/image" Target="../media/image90.svg"/><Relationship Id="rId11" Type="http://schemas.openxmlformats.org/officeDocument/2006/relationships/image" Target="../media/image93.svg"/><Relationship Id="rId5" Type="http://schemas.openxmlformats.org/officeDocument/2006/relationships/image" Target="../media/image89.png"/><Relationship Id="rId10" Type="http://schemas.openxmlformats.org/officeDocument/2006/relationships/image" Target="../media/image92.png"/><Relationship Id="rId4" Type="http://schemas.openxmlformats.org/officeDocument/2006/relationships/notesSlide" Target="../notesSlides/notesSlide1.xml"/><Relationship Id="rId9" Type="http://schemas.openxmlformats.org/officeDocument/2006/relationships/image" Target="../media/image91.png"/></Relationships>
</file>

<file path=ppt/slides/_rels/slide10.xml.rels><?xml version="1.0" encoding="UTF-8" standalone="yes"?>
<Relationships xmlns="http://schemas.openxmlformats.org/package/2006/relationships"><Relationship Id="rId8" Type="http://schemas.openxmlformats.org/officeDocument/2006/relationships/image" Target="../media/image126.svg"/><Relationship Id="rId13" Type="http://schemas.openxmlformats.org/officeDocument/2006/relationships/image" Target="../media/image98.png"/><Relationship Id="rId18" Type="http://schemas.openxmlformats.org/officeDocument/2006/relationships/image" Target="../media/image103.svg"/><Relationship Id="rId3" Type="http://schemas.openxmlformats.org/officeDocument/2006/relationships/slideLayout" Target="../slideLayouts/slideLayout150.xml"/><Relationship Id="rId7" Type="http://schemas.openxmlformats.org/officeDocument/2006/relationships/image" Target="../media/image125.png"/><Relationship Id="rId12" Type="http://schemas.openxmlformats.org/officeDocument/2006/relationships/image" Target="../media/image130.svg"/><Relationship Id="rId17" Type="http://schemas.openxmlformats.org/officeDocument/2006/relationships/image" Target="../media/image102.png"/><Relationship Id="rId2" Type="http://schemas.openxmlformats.org/officeDocument/2006/relationships/tags" Target="../tags/tag250.xml"/><Relationship Id="rId16" Type="http://schemas.openxmlformats.org/officeDocument/2006/relationships/image" Target="../media/image132.svg"/><Relationship Id="rId1" Type="http://schemas.openxmlformats.org/officeDocument/2006/relationships/vmlDrawing" Target="../drawings/vmlDrawing249.vml"/><Relationship Id="rId6" Type="http://schemas.openxmlformats.org/officeDocument/2006/relationships/image" Target="../media/image124.emf"/><Relationship Id="rId11" Type="http://schemas.openxmlformats.org/officeDocument/2006/relationships/image" Target="../media/image129.png"/><Relationship Id="rId5" Type="http://schemas.openxmlformats.org/officeDocument/2006/relationships/oleObject" Target="../embeddings/oleObject249.bin"/><Relationship Id="rId15" Type="http://schemas.openxmlformats.org/officeDocument/2006/relationships/image" Target="../media/image131.png"/><Relationship Id="rId10" Type="http://schemas.openxmlformats.org/officeDocument/2006/relationships/image" Target="../media/image128.svg"/><Relationship Id="rId4" Type="http://schemas.openxmlformats.org/officeDocument/2006/relationships/notesSlide" Target="../notesSlides/notesSlide10.xml"/><Relationship Id="rId9" Type="http://schemas.openxmlformats.org/officeDocument/2006/relationships/image" Target="../media/image127.png"/><Relationship Id="rId14" Type="http://schemas.openxmlformats.org/officeDocument/2006/relationships/image" Target="../media/image99.svg"/></Relationships>
</file>

<file path=ppt/slides/_rels/slide11.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38.png"/><Relationship Id="rId3" Type="http://schemas.openxmlformats.org/officeDocument/2006/relationships/slideLayout" Target="../slideLayouts/slideLayout150.xml"/><Relationship Id="rId7" Type="http://schemas.openxmlformats.org/officeDocument/2006/relationships/image" Target="../media/image98.png"/><Relationship Id="rId12" Type="http://schemas.openxmlformats.org/officeDocument/2006/relationships/image" Target="../media/image137.svg"/><Relationship Id="rId2" Type="http://schemas.openxmlformats.org/officeDocument/2006/relationships/tags" Target="../tags/tag251.xml"/><Relationship Id="rId16" Type="http://schemas.openxmlformats.org/officeDocument/2006/relationships/image" Target="../media/image103.svg"/><Relationship Id="rId1" Type="http://schemas.openxmlformats.org/officeDocument/2006/relationships/vmlDrawing" Target="../drawings/vmlDrawing250.vml"/><Relationship Id="rId6" Type="http://schemas.openxmlformats.org/officeDocument/2006/relationships/image" Target="../media/image133.emf"/><Relationship Id="rId11" Type="http://schemas.openxmlformats.org/officeDocument/2006/relationships/image" Target="../media/image136.png"/><Relationship Id="rId5" Type="http://schemas.openxmlformats.org/officeDocument/2006/relationships/oleObject" Target="../embeddings/oleObject250.bin"/><Relationship Id="rId15" Type="http://schemas.openxmlformats.org/officeDocument/2006/relationships/image" Target="../media/image102.png"/><Relationship Id="rId10" Type="http://schemas.openxmlformats.org/officeDocument/2006/relationships/image" Target="../media/image135.svg"/><Relationship Id="rId4" Type="http://schemas.openxmlformats.org/officeDocument/2006/relationships/notesSlide" Target="../notesSlides/notesSlide11.xml"/><Relationship Id="rId9" Type="http://schemas.openxmlformats.org/officeDocument/2006/relationships/image" Target="../media/image134.png"/><Relationship Id="rId14" Type="http://schemas.openxmlformats.org/officeDocument/2006/relationships/image" Target="../media/image139.svg"/></Relationships>
</file>

<file path=ppt/slides/_rels/slide12.xml.rels><?xml version="1.0" encoding="UTF-8" standalone="yes"?>
<Relationships xmlns="http://schemas.openxmlformats.org/package/2006/relationships"><Relationship Id="rId8" Type="http://schemas.openxmlformats.org/officeDocument/2006/relationships/hyperlink" Target="https://www.practicalmoneyskills.com/resources/financial_calculators/credit_debt/credit_cost" TargetMode="External"/><Relationship Id="rId3" Type="http://schemas.openxmlformats.org/officeDocument/2006/relationships/image" Target="../media/image140.png"/><Relationship Id="rId7" Type="http://schemas.openxmlformats.org/officeDocument/2006/relationships/image" Target="../media/image103.svg"/><Relationship Id="rId2" Type="http://schemas.openxmlformats.org/officeDocument/2006/relationships/notesSlide" Target="../notesSlides/notesSlide12.xml"/><Relationship Id="rId1" Type="http://schemas.openxmlformats.org/officeDocument/2006/relationships/slideLayout" Target="../slideLayouts/slideLayout150.xml"/><Relationship Id="rId6" Type="http://schemas.openxmlformats.org/officeDocument/2006/relationships/image" Target="../media/image102.png"/><Relationship Id="rId5" Type="http://schemas.openxmlformats.org/officeDocument/2006/relationships/image" Target="../media/image99.svg"/><Relationship Id="rId10" Type="http://schemas.openxmlformats.org/officeDocument/2006/relationships/image" Target="../media/image142.svg"/><Relationship Id="rId4" Type="http://schemas.openxmlformats.org/officeDocument/2006/relationships/image" Target="../media/image98.png"/><Relationship Id="rId9" Type="http://schemas.openxmlformats.org/officeDocument/2006/relationships/image" Target="../media/image141.png"/></Relationships>
</file>

<file path=ppt/slides/_rels/slide13.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03.svg"/><Relationship Id="rId2" Type="http://schemas.openxmlformats.org/officeDocument/2006/relationships/notesSlide" Target="../notesSlides/notesSlide13.xml"/><Relationship Id="rId1" Type="http://schemas.openxmlformats.org/officeDocument/2006/relationships/slideLayout" Target="../slideLayouts/slideLayout150.xml"/><Relationship Id="rId6" Type="http://schemas.openxmlformats.org/officeDocument/2006/relationships/image" Target="../media/image102.png"/><Relationship Id="rId5" Type="http://schemas.openxmlformats.org/officeDocument/2006/relationships/image" Target="../media/image99.svg"/><Relationship Id="rId4" Type="http://schemas.openxmlformats.org/officeDocument/2006/relationships/image" Target="../media/image98.png"/></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150.xml"/><Relationship Id="rId7" Type="http://schemas.openxmlformats.org/officeDocument/2006/relationships/image" Target="../media/image145.png"/><Relationship Id="rId2" Type="http://schemas.openxmlformats.org/officeDocument/2006/relationships/tags" Target="../tags/tag252.xml"/><Relationship Id="rId1" Type="http://schemas.openxmlformats.org/officeDocument/2006/relationships/vmlDrawing" Target="../drawings/vmlDrawing251.vml"/><Relationship Id="rId6" Type="http://schemas.openxmlformats.org/officeDocument/2006/relationships/image" Target="../media/image144.emf"/><Relationship Id="rId11" Type="http://schemas.openxmlformats.org/officeDocument/2006/relationships/image" Target="../media/image103.svg"/><Relationship Id="rId5" Type="http://schemas.openxmlformats.org/officeDocument/2006/relationships/oleObject" Target="../embeddings/oleObject251.bin"/><Relationship Id="rId10" Type="http://schemas.openxmlformats.org/officeDocument/2006/relationships/image" Target="../media/image102.png"/><Relationship Id="rId4" Type="http://schemas.openxmlformats.org/officeDocument/2006/relationships/notesSlide" Target="../notesSlides/notesSlide14.xml"/><Relationship Id="rId9" Type="http://schemas.openxmlformats.org/officeDocument/2006/relationships/image" Target="../media/image99.svg"/></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150.xml"/><Relationship Id="rId7" Type="http://schemas.openxmlformats.org/officeDocument/2006/relationships/image" Target="../media/image146.png"/><Relationship Id="rId2" Type="http://schemas.openxmlformats.org/officeDocument/2006/relationships/tags" Target="../tags/tag253.xml"/><Relationship Id="rId1" Type="http://schemas.openxmlformats.org/officeDocument/2006/relationships/vmlDrawing" Target="../drawings/vmlDrawing252.vml"/><Relationship Id="rId6" Type="http://schemas.openxmlformats.org/officeDocument/2006/relationships/image" Target="../media/image144.emf"/><Relationship Id="rId11" Type="http://schemas.openxmlformats.org/officeDocument/2006/relationships/image" Target="../media/image103.svg"/><Relationship Id="rId5" Type="http://schemas.openxmlformats.org/officeDocument/2006/relationships/oleObject" Target="../embeddings/oleObject252.bin"/><Relationship Id="rId10" Type="http://schemas.openxmlformats.org/officeDocument/2006/relationships/image" Target="../media/image102.png"/><Relationship Id="rId4" Type="http://schemas.openxmlformats.org/officeDocument/2006/relationships/notesSlide" Target="../notesSlides/notesSlide15.xml"/><Relationship Id="rId9" Type="http://schemas.openxmlformats.org/officeDocument/2006/relationships/image" Target="../media/image99.svg"/></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150.xml"/><Relationship Id="rId7" Type="http://schemas.openxmlformats.org/officeDocument/2006/relationships/image" Target="../media/image144.emf"/><Relationship Id="rId12" Type="http://schemas.openxmlformats.org/officeDocument/2006/relationships/image" Target="../media/image148.png"/><Relationship Id="rId2" Type="http://schemas.openxmlformats.org/officeDocument/2006/relationships/tags" Target="../tags/tag254.xml"/><Relationship Id="rId1" Type="http://schemas.openxmlformats.org/officeDocument/2006/relationships/vmlDrawing" Target="../drawings/vmlDrawing253.vml"/><Relationship Id="rId6" Type="http://schemas.openxmlformats.org/officeDocument/2006/relationships/oleObject" Target="../embeddings/oleObject253.bin"/><Relationship Id="rId11" Type="http://schemas.openxmlformats.org/officeDocument/2006/relationships/image" Target="../media/image103.svg"/><Relationship Id="rId5" Type="http://schemas.openxmlformats.org/officeDocument/2006/relationships/image" Target="../media/image147.png"/><Relationship Id="rId10" Type="http://schemas.openxmlformats.org/officeDocument/2006/relationships/image" Target="../media/image102.png"/><Relationship Id="rId4" Type="http://schemas.openxmlformats.org/officeDocument/2006/relationships/notesSlide" Target="../notesSlides/notesSlide16.xml"/><Relationship Id="rId9" Type="http://schemas.openxmlformats.org/officeDocument/2006/relationships/image" Target="../media/image99.svg"/></Relationships>
</file>

<file path=ppt/slides/_rels/slide17.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slideLayout" Target="../slideLayouts/slideLayout150.xml"/><Relationship Id="rId7" Type="http://schemas.openxmlformats.org/officeDocument/2006/relationships/image" Target="../media/image98.png"/><Relationship Id="rId12" Type="http://schemas.openxmlformats.org/officeDocument/2006/relationships/image" Target="../media/image150.png"/><Relationship Id="rId2" Type="http://schemas.openxmlformats.org/officeDocument/2006/relationships/tags" Target="../tags/tag255.xml"/><Relationship Id="rId1" Type="http://schemas.openxmlformats.org/officeDocument/2006/relationships/vmlDrawing" Target="../drawings/vmlDrawing254.vml"/><Relationship Id="rId6" Type="http://schemas.openxmlformats.org/officeDocument/2006/relationships/image" Target="../media/image144.emf"/><Relationship Id="rId11" Type="http://schemas.openxmlformats.org/officeDocument/2006/relationships/image" Target="../media/image149.png"/><Relationship Id="rId5" Type="http://schemas.openxmlformats.org/officeDocument/2006/relationships/oleObject" Target="../embeddings/oleObject254.bin"/><Relationship Id="rId10" Type="http://schemas.openxmlformats.org/officeDocument/2006/relationships/image" Target="../media/image103.svg"/><Relationship Id="rId4" Type="http://schemas.openxmlformats.org/officeDocument/2006/relationships/notesSlide" Target="../notesSlides/notesSlide17.xml"/><Relationship Id="rId9" Type="http://schemas.openxmlformats.org/officeDocument/2006/relationships/image" Target="../media/image102.png"/></Relationships>
</file>

<file path=ppt/slides/_rels/slide1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185.xml"/><Relationship Id="rId7" Type="http://schemas.openxmlformats.org/officeDocument/2006/relationships/image" Target="../media/image52.png"/><Relationship Id="rId2" Type="http://schemas.openxmlformats.org/officeDocument/2006/relationships/tags" Target="../tags/tag256.xml"/><Relationship Id="rId1" Type="http://schemas.openxmlformats.org/officeDocument/2006/relationships/vmlDrawing" Target="../drawings/vmlDrawing255.vml"/><Relationship Id="rId6" Type="http://schemas.openxmlformats.org/officeDocument/2006/relationships/image" Target="../media/image151.emf"/><Relationship Id="rId11" Type="http://schemas.openxmlformats.org/officeDocument/2006/relationships/image" Target="../media/image93.svg"/><Relationship Id="rId5" Type="http://schemas.openxmlformats.org/officeDocument/2006/relationships/oleObject" Target="../embeddings/oleObject255.bin"/><Relationship Id="rId10" Type="http://schemas.openxmlformats.org/officeDocument/2006/relationships/image" Target="../media/image92.png"/><Relationship Id="rId4" Type="http://schemas.openxmlformats.org/officeDocument/2006/relationships/notesSlide" Target="../notesSlides/notesSlide18.xml"/><Relationship Id="rId9" Type="http://schemas.openxmlformats.org/officeDocument/2006/relationships/image" Target="../media/image99.svg"/></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150.xml"/><Relationship Id="rId7" Type="http://schemas.openxmlformats.org/officeDocument/2006/relationships/image" Target="../media/image144.emf"/><Relationship Id="rId2" Type="http://schemas.openxmlformats.org/officeDocument/2006/relationships/tags" Target="../tags/tag257.xml"/><Relationship Id="rId1" Type="http://schemas.openxmlformats.org/officeDocument/2006/relationships/vmlDrawing" Target="../drawings/vmlDrawing256.vml"/><Relationship Id="rId6" Type="http://schemas.openxmlformats.org/officeDocument/2006/relationships/oleObject" Target="../embeddings/oleObject256.bin"/><Relationship Id="rId11" Type="http://schemas.openxmlformats.org/officeDocument/2006/relationships/image" Target="../media/image103.svg"/><Relationship Id="rId5" Type="http://schemas.openxmlformats.org/officeDocument/2006/relationships/image" Target="../media/image152.png"/><Relationship Id="rId10" Type="http://schemas.openxmlformats.org/officeDocument/2006/relationships/image" Target="../media/image102.png"/><Relationship Id="rId4" Type="http://schemas.openxmlformats.org/officeDocument/2006/relationships/notesSlide" Target="../notesSlides/notesSlide19.xml"/><Relationship Id="rId9" Type="http://schemas.openxmlformats.org/officeDocument/2006/relationships/image" Target="../media/image99.svg"/></Relationships>
</file>

<file path=ppt/slides/_rels/slide2.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3" Type="http://schemas.openxmlformats.org/officeDocument/2006/relationships/slideLayout" Target="../slideLayouts/slideLayout211.xml"/><Relationship Id="rId7" Type="http://schemas.openxmlformats.org/officeDocument/2006/relationships/image" Target="../media/image95.jpg"/><Relationship Id="rId12" Type="http://schemas.openxmlformats.org/officeDocument/2006/relationships/image" Target="../media/image100.png"/><Relationship Id="rId2" Type="http://schemas.openxmlformats.org/officeDocument/2006/relationships/tags" Target="../tags/tag242.xml"/><Relationship Id="rId1" Type="http://schemas.openxmlformats.org/officeDocument/2006/relationships/vmlDrawing" Target="../drawings/vmlDrawing241.vml"/><Relationship Id="rId6" Type="http://schemas.openxmlformats.org/officeDocument/2006/relationships/image" Target="../media/image94.emf"/><Relationship Id="rId11" Type="http://schemas.openxmlformats.org/officeDocument/2006/relationships/image" Target="../media/image99.svg"/><Relationship Id="rId5" Type="http://schemas.openxmlformats.org/officeDocument/2006/relationships/oleObject" Target="../embeddings/oleObject241.bin"/><Relationship Id="rId15" Type="http://schemas.openxmlformats.org/officeDocument/2006/relationships/image" Target="../media/image103.svg"/><Relationship Id="rId10" Type="http://schemas.openxmlformats.org/officeDocument/2006/relationships/image" Target="../media/image98.png"/><Relationship Id="rId4" Type="http://schemas.openxmlformats.org/officeDocument/2006/relationships/notesSlide" Target="../notesSlides/notesSlide2.xml"/><Relationship Id="rId9" Type="http://schemas.openxmlformats.org/officeDocument/2006/relationships/image" Target="../media/image97.svg"/><Relationship Id="rId14" Type="http://schemas.openxmlformats.org/officeDocument/2006/relationships/image" Target="../media/image102.png"/></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150.xml"/><Relationship Id="rId7" Type="http://schemas.openxmlformats.org/officeDocument/2006/relationships/image" Target="../media/image153.png"/><Relationship Id="rId2" Type="http://schemas.openxmlformats.org/officeDocument/2006/relationships/tags" Target="../tags/tag258.xml"/><Relationship Id="rId1" Type="http://schemas.openxmlformats.org/officeDocument/2006/relationships/vmlDrawing" Target="../drawings/vmlDrawing257.vml"/><Relationship Id="rId6" Type="http://schemas.openxmlformats.org/officeDocument/2006/relationships/image" Target="../media/image144.emf"/><Relationship Id="rId11" Type="http://schemas.openxmlformats.org/officeDocument/2006/relationships/image" Target="../media/image103.svg"/><Relationship Id="rId5" Type="http://schemas.openxmlformats.org/officeDocument/2006/relationships/oleObject" Target="../embeddings/oleObject257.bin"/><Relationship Id="rId10" Type="http://schemas.openxmlformats.org/officeDocument/2006/relationships/image" Target="../media/image102.png"/><Relationship Id="rId4" Type="http://schemas.openxmlformats.org/officeDocument/2006/relationships/notesSlide" Target="../notesSlides/notesSlide20.xml"/><Relationship Id="rId9" Type="http://schemas.openxmlformats.org/officeDocument/2006/relationships/image" Target="../media/image99.svg"/></Relationships>
</file>

<file path=ppt/slides/_rels/slide2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150.xml"/><Relationship Id="rId7" Type="http://schemas.openxmlformats.org/officeDocument/2006/relationships/image" Target="../media/image154.png"/><Relationship Id="rId2" Type="http://schemas.openxmlformats.org/officeDocument/2006/relationships/tags" Target="../tags/tag259.xml"/><Relationship Id="rId1" Type="http://schemas.openxmlformats.org/officeDocument/2006/relationships/vmlDrawing" Target="../drawings/vmlDrawing258.vml"/><Relationship Id="rId6" Type="http://schemas.openxmlformats.org/officeDocument/2006/relationships/image" Target="../media/image144.emf"/><Relationship Id="rId11" Type="http://schemas.openxmlformats.org/officeDocument/2006/relationships/image" Target="../media/image103.svg"/><Relationship Id="rId5" Type="http://schemas.openxmlformats.org/officeDocument/2006/relationships/oleObject" Target="../embeddings/oleObject258.bin"/><Relationship Id="rId10" Type="http://schemas.openxmlformats.org/officeDocument/2006/relationships/image" Target="../media/image102.png"/><Relationship Id="rId4" Type="http://schemas.openxmlformats.org/officeDocument/2006/relationships/notesSlide" Target="../notesSlides/notesSlide21.xml"/><Relationship Id="rId9" Type="http://schemas.openxmlformats.org/officeDocument/2006/relationships/image" Target="../media/image99.svg"/></Relationships>
</file>

<file path=ppt/slides/_rels/slide22.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slideLayout" Target="../slideLayouts/slideLayout195.xml"/><Relationship Id="rId7" Type="http://schemas.openxmlformats.org/officeDocument/2006/relationships/image" Target="../media/image102.png"/><Relationship Id="rId2" Type="http://schemas.openxmlformats.org/officeDocument/2006/relationships/tags" Target="../tags/tag260.xml"/><Relationship Id="rId1" Type="http://schemas.openxmlformats.org/officeDocument/2006/relationships/vmlDrawing" Target="../drawings/vmlDrawing259.vml"/><Relationship Id="rId6" Type="http://schemas.openxmlformats.org/officeDocument/2006/relationships/image" Target="../media/image155.emf"/><Relationship Id="rId5" Type="http://schemas.openxmlformats.org/officeDocument/2006/relationships/oleObject" Target="../embeddings/oleObject259.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57.svg"/><Relationship Id="rId3" Type="http://schemas.openxmlformats.org/officeDocument/2006/relationships/slideLayout" Target="../slideLayouts/slideLayout237.xml"/><Relationship Id="rId7" Type="http://schemas.openxmlformats.org/officeDocument/2006/relationships/image" Target="../media/image156.png"/><Relationship Id="rId2" Type="http://schemas.openxmlformats.org/officeDocument/2006/relationships/tags" Target="../tags/tag261.xml"/><Relationship Id="rId1" Type="http://schemas.openxmlformats.org/officeDocument/2006/relationships/vmlDrawing" Target="../drawings/vmlDrawing260.vml"/><Relationship Id="rId6" Type="http://schemas.openxmlformats.org/officeDocument/2006/relationships/image" Target="../media/image151.emf"/><Relationship Id="rId5" Type="http://schemas.openxmlformats.org/officeDocument/2006/relationships/oleObject" Target="../embeddings/oleObject260.bin"/><Relationship Id="rId10" Type="http://schemas.openxmlformats.org/officeDocument/2006/relationships/image" Target="../media/image93.svg"/><Relationship Id="rId4" Type="http://schemas.openxmlformats.org/officeDocument/2006/relationships/notesSlide" Target="../notesSlides/notesSlide23.xml"/><Relationship Id="rId9" Type="http://schemas.openxmlformats.org/officeDocument/2006/relationships/image" Target="../media/image92.png"/></Relationships>
</file>

<file path=ppt/slides/_rels/slide24.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slideLayout" Target="../slideLayouts/slideLayout228.xml"/><Relationship Id="rId7" Type="http://schemas.openxmlformats.org/officeDocument/2006/relationships/image" Target="../media/image92.png"/><Relationship Id="rId2" Type="http://schemas.openxmlformats.org/officeDocument/2006/relationships/tags" Target="../tags/tag262.xml"/><Relationship Id="rId1" Type="http://schemas.openxmlformats.org/officeDocument/2006/relationships/vmlDrawing" Target="../drawings/vmlDrawing261.vml"/><Relationship Id="rId6" Type="http://schemas.openxmlformats.org/officeDocument/2006/relationships/image" Target="NULL"/><Relationship Id="rId5" Type="http://schemas.openxmlformats.org/officeDocument/2006/relationships/oleObject" Target="../embeddings/oleObject261.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29.xml"/><Relationship Id="rId2" Type="http://schemas.openxmlformats.org/officeDocument/2006/relationships/tags" Target="../tags/tag263.xml"/><Relationship Id="rId1" Type="http://schemas.openxmlformats.org/officeDocument/2006/relationships/vmlDrawing" Target="../drawings/vmlDrawing262.vml"/><Relationship Id="rId6" Type="http://schemas.openxmlformats.org/officeDocument/2006/relationships/image" Target="NULL"/><Relationship Id="rId5" Type="http://schemas.openxmlformats.org/officeDocument/2006/relationships/oleObject" Target="../embeddings/oleObject262.bin"/><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slideLayout" Target="../slideLayouts/slideLayout149.xml"/><Relationship Id="rId7" Type="http://schemas.openxmlformats.org/officeDocument/2006/relationships/image" Target="../media/image98.png"/><Relationship Id="rId2" Type="http://schemas.openxmlformats.org/officeDocument/2006/relationships/tags" Target="../tags/tag243.xml"/><Relationship Id="rId1" Type="http://schemas.openxmlformats.org/officeDocument/2006/relationships/vmlDrawing" Target="../drawings/vmlDrawing242.vml"/><Relationship Id="rId6" Type="http://schemas.openxmlformats.org/officeDocument/2006/relationships/image" Target="../media/image104.emf"/><Relationship Id="rId5" Type="http://schemas.openxmlformats.org/officeDocument/2006/relationships/oleObject" Target="../embeddings/oleObject242.bin"/><Relationship Id="rId10" Type="http://schemas.openxmlformats.org/officeDocument/2006/relationships/image" Target="../media/image103.svg"/><Relationship Id="rId4" Type="http://schemas.openxmlformats.org/officeDocument/2006/relationships/notesSlide" Target="../notesSlides/notesSlide3.xml"/><Relationship Id="rId9" Type="http://schemas.openxmlformats.org/officeDocument/2006/relationships/image" Target="../media/image102.png"/></Relationships>
</file>

<file path=ppt/slides/_rels/slide4.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slideLayout" Target="../slideLayouts/slideLayout181.xml"/><Relationship Id="rId7" Type="http://schemas.openxmlformats.org/officeDocument/2006/relationships/image" Target="../media/image98.png"/><Relationship Id="rId2" Type="http://schemas.openxmlformats.org/officeDocument/2006/relationships/tags" Target="../tags/tag244.xml"/><Relationship Id="rId1" Type="http://schemas.openxmlformats.org/officeDocument/2006/relationships/vmlDrawing" Target="../drawings/vmlDrawing243.vml"/><Relationship Id="rId6" Type="http://schemas.openxmlformats.org/officeDocument/2006/relationships/image" Target="../media/image105.emf"/><Relationship Id="rId5" Type="http://schemas.openxmlformats.org/officeDocument/2006/relationships/oleObject" Target="../embeddings/oleObject243.bin"/><Relationship Id="rId10" Type="http://schemas.openxmlformats.org/officeDocument/2006/relationships/image" Target="../media/image103.svg"/><Relationship Id="rId4" Type="http://schemas.openxmlformats.org/officeDocument/2006/relationships/notesSlide" Target="../notesSlides/notesSlide4.xml"/><Relationship Id="rId9" Type="http://schemas.openxmlformats.org/officeDocument/2006/relationships/image" Target="../media/image102.png"/></Relationships>
</file>

<file path=ppt/slides/_rels/slide5.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slideLayout" Target="../slideLayouts/slideLayout211.xml"/><Relationship Id="rId7" Type="http://schemas.openxmlformats.org/officeDocument/2006/relationships/image" Target="../media/image96.png"/><Relationship Id="rId12" Type="http://schemas.openxmlformats.org/officeDocument/2006/relationships/image" Target="../media/image103.svg"/><Relationship Id="rId2" Type="http://schemas.openxmlformats.org/officeDocument/2006/relationships/tags" Target="../tags/tag245.xml"/><Relationship Id="rId1" Type="http://schemas.openxmlformats.org/officeDocument/2006/relationships/vmlDrawing" Target="../drawings/vmlDrawing244.vml"/><Relationship Id="rId6" Type="http://schemas.openxmlformats.org/officeDocument/2006/relationships/image" Target="../media/image94.emf"/><Relationship Id="rId11" Type="http://schemas.openxmlformats.org/officeDocument/2006/relationships/image" Target="../media/image102.png"/><Relationship Id="rId5" Type="http://schemas.openxmlformats.org/officeDocument/2006/relationships/oleObject" Target="../embeddings/oleObject244.bin"/><Relationship Id="rId10" Type="http://schemas.openxmlformats.org/officeDocument/2006/relationships/image" Target="../media/image99.svg"/><Relationship Id="rId4" Type="http://schemas.openxmlformats.org/officeDocument/2006/relationships/notesSlide" Target="../notesSlides/notesSlide5.xml"/><Relationship Id="rId9" Type="http://schemas.openxmlformats.org/officeDocument/2006/relationships/image" Target="../media/image98.png"/></Relationships>
</file>

<file path=ppt/slides/_rels/slide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211.xml"/><Relationship Id="rId7" Type="http://schemas.openxmlformats.org/officeDocument/2006/relationships/image" Target="../media/image94.emf"/><Relationship Id="rId2" Type="http://schemas.openxmlformats.org/officeDocument/2006/relationships/tags" Target="../tags/tag246.xml"/><Relationship Id="rId1" Type="http://schemas.openxmlformats.org/officeDocument/2006/relationships/vmlDrawing" Target="../drawings/vmlDrawing245.vml"/><Relationship Id="rId6" Type="http://schemas.openxmlformats.org/officeDocument/2006/relationships/oleObject" Target="../embeddings/oleObject245.bin"/><Relationship Id="rId11" Type="http://schemas.openxmlformats.org/officeDocument/2006/relationships/image" Target="../media/image103.svg"/><Relationship Id="rId5" Type="http://schemas.openxmlformats.org/officeDocument/2006/relationships/image" Target="../media/image107.jpg"/><Relationship Id="rId10" Type="http://schemas.openxmlformats.org/officeDocument/2006/relationships/image" Target="../media/image102.png"/><Relationship Id="rId4" Type="http://schemas.openxmlformats.org/officeDocument/2006/relationships/notesSlide" Target="../notesSlides/notesSlide6.xml"/><Relationship Id="rId9" Type="http://schemas.openxmlformats.org/officeDocument/2006/relationships/image" Target="../media/image99.svg"/></Relationships>
</file>

<file path=ppt/slides/_rels/slide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11.svg"/><Relationship Id="rId3" Type="http://schemas.openxmlformats.org/officeDocument/2006/relationships/slideLayout" Target="../slideLayouts/slideLayout146.xml"/><Relationship Id="rId7" Type="http://schemas.openxmlformats.org/officeDocument/2006/relationships/image" Target="../media/image109.png"/><Relationship Id="rId12" Type="http://schemas.openxmlformats.org/officeDocument/2006/relationships/image" Target="../media/image110.png"/><Relationship Id="rId17" Type="http://schemas.openxmlformats.org/officeDocument/2006/relationships/image" Target="../media/image115.svg"/><Relationship Id="rId2" Type="http://schemas.openxmlformats.org/officeDocument/2006/relationships/tags" Target="../tags/tag247.xml"/><Relationship Id="rId16" Type="http://schemas.openxmlformats.org/officeDocument/2006/relationships/image" Target="../media/image114.png"/><Relationship Id="rId1" Type="http://schemas.openxmlformats.org/officeDocument/2006/relationships/vmlDrawing" Target="../drawings/vmlDrawing246.vml"/><Relationship Id="rId6" Type="http://schemas.openxmlformats.org/officeDocument/2006/relationships/image" Target="../media/image108.emf"/><Relationship Id="rId11" Type="http://schemas.openxmlformats.org/officeDocument/2006/relationships/image" Target="../media/image103.svg"/><Relationship Id="rId5" Type="http://schemas.openxmlformats.org/officeDocument/2006/relationships/oleObject" Target="../embeddings/oleObject246.bin"/><Relationship Id="rId15" Type="http://schemas.openxmlformats.org/officeDocument/2006/relationships/image" Target="../media/image113.svg"/><Relationship Id="rId10" Type="http://schemas.openxmlformats.org/officeDocument/2006/relationships/image" Target="../media/image102.png"/><Relationship Id="rId4" Type="http://schemas.openxmlformats.org/officeDocument/2006/relationships/notesSlide" Target="../notesSlides/notesSlide7.xml"/><Relationship Id="rId9" Type="http://schemas.openxmlformats.org/officeDocument/2006/relationships/image" Target="../media/image99.svg"/><Relationship Id="rId14" Type="http://schemas.openxmlformats.org/officeDocument/2006/relationships/image" Target="../media/image112.png"/></Relationships>
</file>

<file path=ppt/slides/_rels/slide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slideLayout" Target="../slideLayouts/slideLayout181.xml"/><Relationship Id="rId7" Type="http://schemas.openxmlformats.org/officeDocument/2006/relationships/image" Target="../media/image116.png"/><Relationship Id="rId12" Type="http://schemas.openxmlformats.org/officeDocument/2006/relationships/image" Target="../media/image103.svg"/><Relationship Id="rId2" Type="http://schemas.openxmlformats.org/officeDocument/2006/relationships/tags" Target="../tags/tag248.xml"/><Relationship Id="rId1" Type="http://schemas.openxmlformats.org/officeDocument/2006/relationships/vmlDrawing" Target="../drawings/vmlDrawing247.vml"/><Relationship Id="rId6" Type="http://schemas.openxmlformats.org/officeDocument/2006/relationships/image" Target="../media/image105.emf"/><Relationship Id="rId11" Type="http://schemas.openxmlformats.org/officeDocument/2006/relationships/image" Target="../media/image102.png"/><Relationship Id="rId5" Type="http://schemas.openxmlformats.org/officeDocument/2006/relationships/oleObject" Target="../embeddings/oleObject247.bin"/><Relationship Id="rId10" Type="http://schemas.openxmlformats.org/officeDocument/2006/relationships/image" Target="../media/image99.svg"/><Relationship Id="rId4" Type="http://schemas.openxmlformats.org/officeDocument/2006/relationships/notesSlide" Target="../notesSlides/notesSlide8.xml"/><Relationship Id="rId9" Type="http://schemas.openxmlformats.org/officeDocument/2006/relationships/image" Target="../media/image98.png"/></Relationships>
</file>

<file path=ppt/slides/_rels/slide9.xml.rels><?xml version="1.0" encoding="UTF-8" standalone="yes"?>
<Relationships xmlns="http://schemas.openxmlformats.org/package/2006/relationships"><Relationship Id="rId8" Type="http://schemas.openxmlformats.org/officeDocument/2006/relationships/image" Target="../media/image119.svg"/><Relationship Id="rId13" Type="http://schemas.openxmlformats.org/officeDocument/2006/relationships/image" Target="../media/image122.png"/><Relationship Id="rId3" Type="http://schemas.openxmlformats.org/officeDocument/2006/relationships/slideLayout" Target="../slideLayouts/slideLayout181.xml"/><Relationship Id="rId7" Type="http://schemas.openxmlformats.org/officeDocument/2006/relationships/image" Target="../media/image118.png"/><Relationship Id="rId12" Type="http://schemas.openxmlformats.org/officeDocument/2006/relationships/image" Target="../media/image99.svg"/><Relationship Id="rId2" Type="http://schemas.openxmlformats.org/officeDocument/2006/relationships/tags" Target="../tags/tag249.xml"/><Relationship Id="rId16" Type="http://schemas.openxmlformats.org/officeDocument/2006/relationships/image" Target="../media/image103.svg"/><Relationship Id="rId1" Type="http://schemas.openxmlformats.org/officeDocument/2006/relationships/vmlDrawing" Target="../drawings/vmlDrawing248.vml"/><Relationship Id="rId6" Type="http://schemas.openxmlformats.org/officeDocument/2006/relationships/image" Target="../media/image105.emf"/><Relationship Id="rId11" Type="http://schemas.openxmlformats.org/officeDocument/2006/relationships/image" Target="../media/image98.png"/><Relationship Id="rId5" Type="http://schemas.openxmlformats.org/officeDocument/2006/relationships/oleObject" Target="../embeddings/oleObject248.bin"/><Relationship Id="rId15" Type="http://schemas.openxmlformats.org/officeDocument/2006/relationships/image" Target="../media/image102.png"/><Relationship Id="rId10" Type="http://schemas.openxmlformats.org/officeDocument/2006/relationships/image" Target="../media/image121.svg"/><Relationship Id="rId4" Type="http://schemas.openxmlformats.org/officeDocument/2006/relationships/notesSlide" Target="../notesSlides/notesSlide9.xml"/><Relationship Id="rId9" Type="http://schemas.openxmlformats.org/officeDocument/2006/relationships/image" Target="../media/image120.png"/><Relationship Id="rId14" Type="http://schemas.openxmlformats.org/officeDocument/2006/relationships/image" Target="../media/image1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7E126-6416-D244-9549-DC9BDFF0124E}"/>
              </a:ext>
            </a:extLst>
          </p:cNvPr>
          <p:cNvSpPr/>
          <p:nvPr/>
        </p:nvSpPr>
        <p:spPr>
          <a:xfrm>
            <a:off x="0" y="0"/>
            <a:ext cx="14630400" cy="82296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E9C1F0E-B6F0-D839-C794-5019ECACB4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4630400" cy="8229600"/>
          </a:xfrm>
          <a:prstGeom prst="rect">
            <a:avLst/>
          </a:prstGeom>
        </p:spPr>
      </p:pic>
      <p:graphicFrame>
        <p:nvGraphicFramePr>
          <p:cNvPr id="5" name="Object 4" hidden="1">
            <a:extLst>
              <a:ext uri="{FF2B5EF4-FFF2-40B4-BE49-F238E27FC236}">
                <a16:creationId xmlns:a16="http://schemas.microsoft.com/office/drawing/2014/main" id="{589A8389-B918-744B-9D62-F61760E78821}"/>
              </a:ext>
            </a:extLst>
          </p:cNvPr>
          <p:cNvGraphicFramePr>
            <a:graphicFrameLocks noChangeAspect="1"/>
          </p:cNvGraphicFramePr>
          <p:nvPr>
            <p:custDataLst>
              <p:tags r:id="rId2"/>
            </p:custDataLst>
            <p:extLst>
              <p:ext uri="{D42A27DB-BD31-4B8C-83A1-F6EECF244321}">
                <p14:modId xmlns:p14="http://schemas.microsoft.com/office/powerpoint/2010/main" val="1457059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2" name="think-cell Slide" r:id="rId7" imgW="7772400" imgH="10058400" progId="TCLayout.ActiveDocument.1">
                  <p:embed/>
                </p:oleObj>
              </mc:Choice>
              <mc:Fallback>
                <p:oleObj name="think-cell Slide" r:id="rId7" imgW="7772400" imgH="10058400" progId="TCLayout.ActiveDocument.1">
                  <p:embed/>
                  <p:pic>
                    <p:nvPicPr>
                      <p:cNvPr id="5" name="Object 4" hidden="1">
                        <a:extLst>
                          <a:ext uri="{FF2B5EF4-FFF2-40B4-BE49-F238E27FC236}">
                            <a16:creationId xmlns:a16="http://schemas.microsoft.com/office/drawing/2014/main" id="{589A8389-B918-744B-9D62-F61760E78821}"/>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60279C12-0D03-DA43-914A-87A1C75770A2}"/>
              </a:ext>
            </a:extLst>
          </p:cNvPr>
          <p:cNvSpPr txBox="1">
            <a:spLocks/>
          </p:cNvSpPr>
          <p:nvPr/>
        </p:nvSpPr>
        <p:spPr>
          <a:xfrm>
            <a:off x="7675686" y="4655283"/>
            <a:ext cx="4239411" cy="1675584"/>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700"/>
              </a:lnSpc>
              <a:spcBef>
                <a:spcPts val="0"/>
              </a:spcBef>
            </a:pPr>
            <a:r>
              <a:rPr lang="en-US" sz="4900" dirty="0">
                <a:solidFill>
                  <a:srgbClr val="FFFFFF"/>
                </a:solidFill>
              </a:rPr>
              <a:t>Credit cards</a:t>
            </a:r>
          </a:p>
        </p:txBody>
      </p:sp>
      <p:sp>
        <p:nvSpPr>
          <p:cNvPr id="27" name="Text Placeholder 3">
            <a:extLst>
              <a:ext uri="{FF2B5EF4-FFF2-40B4-BE49-F238E27FC236}">
                <a16:creationId xmlns:a16="http://schemas.microsoft.com/office/drawing/2014/main" id="{C8F36B91-E08B-E64C-B99B-820BD4D27B71}"/>
              </a:ext>
            </a:extLst>
          </p:cNvPr>
          <p:cNvSpPr txBox="1">
            <a:spLocks/>
          </p:cNvSpPr>
          <p:nvPr/>
        </p:nvSpPr>
        <p:spPr>
          <a:xfrm>
            <a:off x="8053756" y="4742308"/>
            <a:ext cx="3472961" cy="453346"/>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solidFill>
                  <a:srgbClr val="FFFFFF"/>
                </a:solidFill>
              </a:rPr>
              <a:t>Lesson 6</a:t>
            </a:r>
          </a:p>
        </p:txBody>
      </p:sp>
      <p:sp>
        <p:nvSpPr>
          <p:cNvPr id="12" name="Text Placeholder 1">
            <a:extLst>
              <a:ext uri="{FF2B5EF4-FFF2-40B4-BE49-F238E27FC236}">
                <a16:creationId xmlns:a16="http://schemas.microsoft.com/office/drawing/2014/main" id="{439FC325-6234-973C-F462-099BE3A78E59}"/>
              </a:ext>
            </a:extLst>
          </p:cNvPr>
          <p:cNvSpPr>
            <a:spLocks noGrp="1"/>
          </p:cNvSpPr>
          <p:nvPr>
            <p:ph type="body" sz="quarter" idx="13"/>
          </p:nvPr>
        </p:nvSpPr>
        <p:spPr>
          <a:xfrm>
            <a:off x="5019328" y="7153369"/>
            <a:ext cx="4607329" cy="313752"/>
          </a:xfrm>
        </p:spPr>
        <p:txBody>
          <a:bodyPr/>
          <a:lstStyle/>
          <a:p>
            <a:r>
              <a:rPr lang="en-US" dirty="0">
                <a:solidFill>
                  <a:srgbClr val="FFFFFF"/>
                </a:solidFill>
              </a:rPr>
              <a:t>Speaker/team/other</a:t>
            </a:r>
            <a:endParaRPr lang="en-US" dirty="0">
              <a:solidFill>
                <a:srgbClr val="FFFFFF"/>
              </a:solidFill>
              <a:latin typeface="Segoe UI" panose="020B0502040204020203" pitchFamily="34" charset="0"/>
              <a:sym typeface="Segoe UI" panose="020B0502040204020203" pitchFamily="34" charset="0"/>
            </a:endParaRPr>
          </a:p>
        </p:txBody>
      </p:sp>
      <p:sp>
        <p:nvSpPr>
          <p:cNvPr id="13" name="Text Placeholder 3">
            <a:extLst>
              <a:ext uri="{FF2B5EF4-FFF2-40B4-BE49-F238E27FC236}">
                <a16:creationId xmlns:a16="http://schemas.microsoft.com/office/drawing/2014/main" id="{4A3721A7-CDF2-D646-04C4-08E0FA1A2E65}"/>
              </a:ext>
            </a:extLst>
          </p:cNvPr>
          <p:cNvSpPr txBox="1">
            <a:spLocks/>
          </p:cNvSpPr>
          <p:nvPr/>
        </p:nvSpPr>
        <p:spPr>
          <a:xfrm>
            <a:off x="5442679" y="7499727"/>
            <a:ext cx="3765420" cy="313752"/>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solidFill>
                  <a:srgbClr val="FFFFFF"/>
                </a:solidFill>
              </a:rPr>
              <a:t>Month 00, 2023</a:t>
            </a:r>
            <a:endParaRPr lang="en-US" dirty="0">
              <a:solidFill>
                <a:srgbClr val="FFFFFF"/>
              </a:solidFill>
            </a:endParaRPr>
          </a:p>
        </p:txBody>
      </p:sp>
      <p:pic>
        <p:nvPicPr>
          <p:cNvPr id="18" name="Picture 17">
            <a:extLst>
              <a:ext uri="{FF2B5EF4-FFF2-40B4-BE49-F238E27FC236}">
                <a16:creationId xmlns:a16="http://schemas.microsoft.com/office/drawing/2014/main" id="{067F394D-EEBA-B515-8CAF-A83F59D55BCA}"/>
              </a:ext>
            </a:extLst>
          </p:cNvPr>
          <p:cNvPicPr>
            <a:picLocks noChangeAspect="1"/>
          </p:cNvPicPr>
          <p:nvPr/>
        </p:nvPicPr>
        <p:blipFill>
          <a:blip r:embed="rId9"/>
          <a:stretch>
            <a:fillRect/>
          </a:stretch>
        </p:blipFill>
        <p:spPr>
          <a:xfrm>
            <a:off x="5060738" y="477081"/>
            <a:ext cx="1910478" cy="1109139"/>
          </a:xfrm>
          <a:prstGeom prst="rect">
            <a:avLst/>
          </a:prstGeom>
        </p:spPr>
      </p:pic>
      <p:cxnSp>
        <p:nvCxnSpPr>
          <p:cNvPr id="19" name="Straight Connector 18">
            <a:extLst>
              <a:ext uri="{FF2B5EF4-FFF2-40B4-BE49-F238E27FC236}">
                <a16:creationId xmlns:a16="http://schemas.microsoft.com/office/drawing/2014/main" id="{A875DC33-F56E-483E-9A4B-0005F2AB5B44}"/>
              </a:ext>
            </a:extLst>
          </p:cNvPr>
          <p:cNvCxnSpPr>
            <a:cxnSpLocks/>
          </p:cNvCxnSpPr>
          <p:nvPr/>
        </p:nvCxnSpPr>
        <p:spPr>
          <a:xfrm>
            <a:off x="7315970" y="463764"/>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A34C143E-7819-F552-882B-9626B5A19B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34154" y="400830"/>
            <a:ext cx="1797135" cy="1198090"/>
          </a:xfrm>
          <a:prstGeom prst="rect">
            <a:avLst/>
          </a:prstGeom>
        </p:spPr>
      </p:pic>
    </p:spTree>
    <p:extLst>
      <p:ext uri="{BB962C8B-B14F-4D97-AF65-F5344CB8AC3E}">
        <p14:creationId xmlns:p14="http://schemas.microsoft.com/office/powerpoint/2010/main" val="194619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9CDCC6C-AB39-D043-AC4B-FBBCACB22CBF}"/>
              </a:ext>
            </a:extLst>
          </p:cNvPr>
          <p:cNvGraphicFramePr>
            <a:graphicFrameLocks noChangeAspect="1"/>
          </p:cNvGraphicFramePr>
          <p:nvPr>
            <p:custDataLst>
              <p:tags r:id="rId2"/>
            </p:custDataLst>
            <p:extLst>
              <p:ext uri="{D42A27DB-BD31-4B8C-83A1-F6EECF244321}">
                <p14:modId xmlns:p14="http://schemas.microsoft.com/office/powerpoint/2010/main" val="281141189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4978"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34" name="Text Placeholder 13">
            <a:extLst>
              <a:ext uri="{FF2B5EF4-FFF2-40B4-BE49-F238E27FC236}">
                <a16:creationId xmlns:a16="http://schemas.microsoft.com/office/drawing/2014/main" id="{F7DA722A-1C03-0145-B370-156CB8E70ECE}"/>
              </a:ext>
            </a:extLst>
          </p:cNvPr>
          <p:cNvSpPr txBox="1">
            <a:spLocks/>
          </p:cNvSpPr>
          <p:nvPr/>
        </p:nvSpPr>
        <p:spPr>
          <a:xfrm>
            <a:off x="8719079" y="2836759"/>
            <a:ext cx="4783700" cy="150748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90000"/>
              </a:lnSpc>
              <a:buNone/>
            </a:pPr>
            <a:r>
              <a:rPr lang="en-US" altLang="en-US" sz="1400" dirty="0">
                <a:solidFill>
                  <a:srgbClr val="002577"/>
                </a:solidFill>
                <a:latin typeface="Segoe UI" panose="020B0502040204020203" pitchFamily="34" charset="0"/>
                <a:cs typeface="Segoe UI" panose="020B0502040204020203" pitchFamily="34" charset="0"/>
              </a:rPr>
              <a:t>If you report your card lost before it is used, you cannot be held responsible for any unauthorized charges.</a:t>
            </a:r>
          </a:p>
          <a:p>
            <a:pPr marL="0" indent="0">
              <a:lnSpc>
                <a:spcPct val="90000"/>
              </a:lnSpc>
              <a:buNone/>
            </a:pPr>
            <a:endParaRPr lang="en-US" altLang="en-US" sz="1400" dirty="0">
              <a:solidFill>
                <a:srgbClr val="002577"/>
              </a:solidFill>
              <a:latin typeface="Segoe UI" panose="020B0502040204020203" pitchFamily="34" charset="0"/>
              <a:cs typeface="Segoe UI" panose="020B0502040204020203" pitchFamily="34" charset="0"/>
            </a:endParaRPr>
          </a:p>
          <a:p>
            <a:pPr marL="0" indent="0">
              <a:lnSpc>
                <a:spcPct val="90000"/>
              </a:lnSpc>
              <a:buNone/>
            </a:pPr>
            <a:r>
              <a:rPr lang="en-US" altLang="en-US" sz="1400" dirty="0">
                <a:solidFill>
                  <a:srgbClr val="002577"/>
                </a:solidFill>
                <a:latin typeface="Segoe UI" panose="020B0502040204020203" pitchFamily="34" charset="0"/>
                <a:cs typeface="Segoe UI" panose="020B0502040204020203" pitchFamily="34" charset="0"/>
              </a:rPr>
              <a:t>If your card is used before you report it lost, you are liable for $0 if reported within 2 business days. After that, you’re liable for no more than $50.</a:t>
            </a:r>
          </a:p>
        </p:txBody>
      </p:sp>
      <p:sp>
        <p:nvSpPr>
          <p:cNvPr id="38" name="Text Placeholder 13">
            <a:extLst>
              <a:ext uri="{FF2B5EF4-FFF2-40B4-BE49-F238E27FC236}">
                <a16:creationId xmlns:a16="http://schemas.microsoft.com/office/drawing/2014/main" id="{1890DDCA-7E45-6647-BF70-BABF1086CCBF}"/>
              </a:ext>
            </a:extLst>
          </p:cNvPr>
          <p:cNvSpPr txBox="1">
            <a:spLocks/>
          </p:cNvSpPr>
          <p:nvPr/>
        </p:nvSpPr>
        <p:spPr>
          <a:xfrm>
            <a:off x="8709031" y="5007513"/>
            <a:ext cx="4783700" cy="753743"/>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dirty="0">
                <a:solidFill>
                  <a:srgbClr val="002577"/>
                </a:solidFill>
                <a:latin typeface="Segoe UI" panose="020B0502040204020203" pitchFamily="34" charset="0"/>
                <a:cs typeface="Segoe UI" panose="020B0502040204020203" pitchFamily="34" charset="0"/>
              </a:rPr>
              <a:t>In some circumstances, you have the right to withhold payment for unsatisfactory merchandise or services.</a:t>
            </a:r>
          </a:p>
        </p:txBody>
      </p:sp>
      <p:grpSp>
        <p:nvGrpSpPr>
          <p:cNvPr id="2" name="Group 1">
            <a:extLst>
              <a:ext uri="{FF2B5EF4-FFF2-40B4-BE49-F238E27FC236}">
                <a16:creationId xmlns:a16="http://schemas.microsoft.com/office/drawing/2014/main" id="{A8685FD0-B774-1943-90AE-BFBF61D70D5D}"/>
              </a:ext>
            </a:extLst>
          </p:cNvPr>
          <p:cNvGrpSpPr/>
          <p:nvPr/>
        </p:nvGrpSpPr>
        <p:grpSpPr>
          <a:xfrm>
            <a:off x="464110" y="2895600"/>
            <a:ext cx="715342" cy="715342"/>
            <a:chOff x="464109" y="2751758"/>
            <a:chExt cx="1035050" cy="1035050"/>
          </a:xfrm>
        </p:grpSpPr>
        <p:sp>
          <p:nvSpPr>
            <p:cNvPr id="44" name="Oval 43">
              <a:extLst>
                <a:ext uri="{FF2B5EF4-FFF2-40B4-BE49-F238E27FC236}">
                  <a16:creationId xmlns:a16="http://schemas.microsoft.com/office/drawing/2014/main" id="{159F0FB3-64CF-FF4C-B798-5E6D9D60E206}"/>
                </a:ext>
              </a:extLst>
            </p:cNvPr>
            <p:cNvSpPr/>
            <p:nvPr/>
          </p:nvSpPr>
          <p:spPr>
            <a:xfrm>
              <a:off x="464109" y="2751758"/>
              <a:ext cx="1035050" cy="10350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AA0CB6D-DCD9-D648-A19C-FD125DAE54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638" y="2842523"/>
              <a:ext cx="803990" cy="803990"/>
            </a:xfrm>
            <a:prstGeom prst="rect">
              <a:avLst/>
            </a:prstGeom>
          </p:spPr>
        </p:pic>
      </p:grpSp>
      <p:grpSp>
        <p:nvGrpSpPr>
          <p:cNvPr id="3" name="Group 2">
            <a:extLst>
              <a:ext uri="{FF2B5EF4-FFF2-40B4-BE49-F238E27FC236}">
                <a16:creationId xmlns:a16="http://schemas.microsoft.com/office/drawing/2014/main" id="{9F45FAF6-FC83-3F40-943E-C0ADCF35C7C6}"/>
              </a:ext>
            </a:extLst>
          </p:cNvPr>
          <p:cNvGrpSpPr/>
          <p:nvPr/>
        </p:nvGrpSpPr>
        <p:grpSpPr>
          <a:xfrm>
            <a:off x="464110" y="5067518"/>
            <a:ext cx="718750" cy="718750"/>
            <a:chOff x="464109" y="5001013"/>
            <a:chExt cx="1035050" cy="1035050"/>
          </a:xfrm>
        </p:grpSpPr>
        <p:sp>
          <p:nvSpPr>
            <p:cNvPr id="46" name="Oval 45">
              <a:extLst>
                <a:ext uri="{FF2B5EF4-FFF2-40B4-BE49-F238E27FC236}">
                  <a16:creationId xmlns:a16="http://schemas.microsoft.com/office/drawing/2014/main" id="{C98409EC-339B-9341-BF90-4C7486C43170}"/>
                </a:ext>
              </a:extLst>
            </p:cNvPr>
            <p:cNvSpPr/>
            <p:nvPr/>
          </p:nvSpPr>
          <p:spPr>
            <a:xfrm>
              <a:off x="464109" y="5001013"/>
              <a:ext cx="1035050" cy="1035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F948B24-83D8-504C-8B9B-D8F2BA0368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9126" y="5055268"/>
              <a:ext cx="804475" cy="804475"/>
            </a:xfrm>
            <a:prstGeom prst="rect">
              <a:avLst/>
            </a:prstGeom>
          </p:spPr>
        </p:pic>
      </p:grpSp>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10</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83639"/>
            <a:ext cx="138049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683628" y="2823618"/>
            <a:ext cx="4443186" cy="99100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dirty="0">
                <a:solidFill>
                  <a:srgbClr val="002577"/>
                </a:solidFill>
                <a:latin typeface="Segoe UI" panose="020B0502040204020203" pitchFamily="34" charset="0"/>
                <a:cs typeface="Segoe UI" panose="020B0502040204020203" pitchFamily="34" charset="0"/>
              </a:rPr>
              <a:t>A card issuer must credit your account on the day </a:t>
            </a:r>
            <a:br>
              <a:rPr lang="en-US" altLang="en-US" sz="1400" dirty="0">
                <a:solidFill>
                  <a:srgbClr val="002577"/>
                </a:solidFill>
                <a:latin typeface="Segoe UI" panose="020B0502040204020203" pitchFamily="34" charset="0"/>
                <a:cs typeface="Segoe UI" panose="020B0502040204020203" pitchFamily="34" charset="0"/>
              </a:rPr>
            </a:br>
            <a:r>
              <a:rPr lang="en-US" altLang="en-US" sz="1400" dirty="0">
                <a:solidFill>
                  <a:srgbClr val="002577"/>
                </a:solidFill>
                <a:latin typeface="Segoe UI" panose="020B0502040204020203" pitchFamily="34" charset="0"/>
                <a:cs typeface="Segoe UI" panose="020B0502040204020203" pitchFamily="34" charset="0"/>
              </a:rPr>
              <a:t>the issuer receives your payment, unless the payment is not made according to the creditor’s requirements.</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348570"/>
            <a:ext cx="5221536"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Prompt credit for payment</a:t>
            </a:r>
          </a:p>
        </p:txBody>
      </p:sp>
      <p:sp>
        <p:nvSpPr>
          <p:cNvPr id="22" name="Text Placeholder 4">
            <a:extLst>
              <a:ext uri="{FF2B5EF4-FFF2-40B4-BE49-F238E27FC236}">
                <a16:creationId xmlns:a16="http://schemas.microsoft.com/office/drawing/2014/main" id="{270A4922-CAD4-8F49-9481-D03FC3D86DFB}"/>
              </a:ext>
            </a:extLst>
          </p:cNvPr>
          <p:cNvSpPr txBox="1">
            <a:spLocks/>
          </p:cNvSpPr>
          <p:nvPr/>
        </p:nvSpPr>
        <p:spPr>
          <a:xfrm>
            <a:off x="7388959" y="2348571"/>
            <a:ext cx="3434291" cy="391696"/>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Unauthorized charges</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9" name="Text Placeholder 3">
            <a:extLst>
              <a:ext uri="{FF2B5EF4-FFF2-40B4-BE49-F238E27FC236}">
                <a16:creationId xmlns:a16="http://schemas.microsoft.com/office/drawing/2014/main" id="{9ED0BBAA-2F47-654A-8030-023A8E60D75E}"/>
              </a:ext>
            </a:extLst>
          </p:cNvPr>
          <p:cNvSpPr txBox="1">
            <a:spLocks/>
          </p:cNvSpPr>
          <p:nvPr/>
        </p:nvSpPr>
        <p:spPr>
          <a:xfrm>
            <a:off x="1683628" y="5006539"/>
            <a:ext cx="4357068" cy="88414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dirty="0">
                <a:solidFill>
                  <a:srgbClr val="002577"/>
                </a:solidFill>
                <a:latin typeface="Segoe UI" panose="020B0502040204020203" pitchFamily="34" charset="0"/>
                <a:cs typeface="Segoe UI" panose="020B0502040204020203" pitchFamily="34" charset="0"/>
              </a:rPr>
              <a:t>When you return merchandise or pay more than </a:t>
            </a:r>
            <a:br>
              <a:rPr lang="en-US" altLang="en-US" sz="1400" dirty="0">
                <a:solidFill>
                  <a:srgbClr val="002577"/>
                </a:solidFill>
                <a:latin typeface="Segoe UI" panose="020B0502040204020203" pitchFamily="34" charset="0"/>
                <a:cs typeface="Segoe UI" panose="020B0502040204020203" pitchFamily="34" charset="0"/>
              </a:rPr>
            </a:br>
            <a:r>
              <a:rPr lang="en-US" altLang="en-US" sz="1400" dirty="0">
                <a:solidFill>
                  <a:srgbClr val="002577"/>
                </a:solidFill>
                <a:latin typeface="Segoe UI" panose="020B0502040204020203" pitchFamily="34" charset="0"/>
                <a:cs typeface="Segoe UI" panose="020B0502040204020203" pitchFamily="34" charset="0"/>
              </a:rPr>
              <a:t>you owe, you have the option of keeping the credit balance on your account or receiving a refund.</a:t>
            </a:r>
          </a:p>
        </p:txBody>
      </p:sp>
      <p:sp>
        <p:nvSpPr>
          <p:cNvPr id="31" name="Text Placeholder 4">
            <a:extLst>
              <a:ext uri="{FF2B5EF4-FFF2-40B4-BE49-F238E27FC236}">
                <a16:creationId xmlns:a16="http://schemas.microsoft.com/office/drawing/2014/main" id="{3EA59D31-CC45-A74A-A756-11A7C781F56C}"/>
              </a:ext>
            </a:extLst>
          </p:cNvPr>
          <p:cNvSpPr txBox="1">
            <a:spLocks/>
          </p:cNvSpPr>
          <p:nvPr/>
        </p:nvSpPr>
        <p:spPr>
          <a:xfrm>
            <a:off x="387102" y="4524529"/>
            <a:ext cx="5221536"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Refunds of credit balances</a:t>
            </a:r>
          </a:p>
        </p:txBody>
      </p:sp>
      <p:sp>
        <p:nvSpPr>
          <p:cNvPr id="37" name="Text Placeholder 4">
            <a:extLst>
              <a:ext uri="{FF2B5EF4-FFF2-40B4-BE49-F238E27FC236}">
                <a16:creationId xmlns:a16="http://schemas.microsoft.com/office/drawing/2014/main" id="{A032E77A-B18B-1A40-A2E0-593D5DC75D30}"/>
              </a:ext>
            </a:extLst>
          </p:cNvPr>
          <p:cNvSpPr txBox="1">
            <a:spLocks/>
          </p:cNvSpPr>
          <p:nvPr/>
        </p:nvSpPr>
        <p:spPr>
          <a:xfrm>
            <a:off x="7388959" y="4534579"/>
            <a:ext cx="4456966" cy="391696"/>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Disputes about merchandise or services</a:t>
            </a:r>
          </a:p>
        </p:txBody>
      </p:sp>
      <p:grpSp>
        <p:nvGrpSpPr>
          <p:cNvPr id="4" name="Group 3">
            <a:extLst>
              <a:ext uri="{FF2B5EF4-FFF2-40B4-BE49-F238E27FC236}">
                <a16:creationId xmlns:a16="http://schemas.microsoft.com/office/drawing/2014/main" id="{B5334268-8887-E742-9D39-C30039CD7BF3}"/>
              </a:ext>
            </a:extLst>
          </p:cNvPr>
          <p:cNvGrpSpPr/>
          <p:nvPr/>
        </p:nvGrpSpPr>
        <p:grpSpPr>
          <a:xfrm>
            <a:off x="7480301" y="2895600"/>
            <a:ext cx="732524" cy="732524"/>
            <a:chOff x="7499350" y="2751758"/>
            <a:chExt cx="1035050" cy="1035050"/>
          </a:xfrm>
        </p:grpSpPr>
        <p:sp>
          <p:nvSpPr>
            <p:cNvPr id="39" name="Oval 38">
              <a:extLst>
                <a:ext uri="{FF2B5EF4-FFF2-40B4-BE49-F238E27FC236}">
                  <a16:creationId xmlns:a16="http://schemas.microsoft.com/office/drawing/2014/main" id="{67FED0B1-A8B7-6B4A-89B0-56ADE2BF5225}"/>
                </a:ext>
              </a:extLst>
            </p:cNvPr>
            <p:cNvSpPr/>
            <p:nvPr/>
          </p:nvSpPr>
          <p:spPr>
            <a:xfrm>
              <a:off x="7499350" y="2751758"/>
              <a:ext cx="1035050" cy="1035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2B35B20-1299-E84F-8E64-C66C35594A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93031" y="2878063"/>
              <a:ext cx="777071" cy="777071"/>
            </a:xfrm>
            <a:prstGeom prst="rect">
              <a:avLst/>
            </a:prstGeom>
          </p:spPr>
        </p:pic>
      </p:grpSp>
      <p:sp>
        <p:nvSpPr>
          <p:cNvPr id="23" name="Text Placeholder 4">
            <a:extLst>
              <a:ext uri="{FF2B5EF4-FFF2-40B4-BE49-F238E27FC236}">
                <a16:creationId xmlns:a16="http://schemas.microsoft.com/office/drawing/2014/main" id="{8DF44EAF-5AC5-D941-B4BF-732E3070B54E}"/>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Other credit card protections</a:t>
            </a:r>
          </a:p>
        </p:txBody>
      </p:sp>
      <p:grpSp>
        <p:nvGrpSpPr>
          <p:cNvPr id="27" name="Group 26">
            <a:extLst>
              <a:ext uri="{FF2B5EF4-FFF2-40B4-BE49-F238E27FC236}">
                <a16:creationId xmlns:a16="http://schemas.microsoft.com/office/drawing/2014/main" id="{CB7C4777-80A0-584C-A7B9-E90251DA0217}"/>
              </a:ext>
            </a:extLst>
          </p:cNvPr>
          <p:cNvGrpSpPr/>
          <p:nvPr/>
        </p:nvGrpSpPr>
        <p:grpSpPr>
          <a:xfrm>
            <a:off x="12771839" y="274837"/>
            <a:ext cx="1413236" cy="677176"/>
            <a:chOff x="12771839" y="274837"/>
            <a:chExt cx="1413236" cy="677176"/>
          </a:xfrm>
        </p:grpSpPr>
        <p:pic>
          <p:nvPicPr>
            <p:cNvPr id="30" name="Graphic 29">
              <a:extLst>
                <a:ext uri="{FF2B5EF4-FFF2-40B4-BE49-F238E27FC236}">
                  <a16:creationId xmlns:a16="http://schemas.microsoft.com/office/drawing/2014/main" id="{10914C18-D673-FF40-8327-1A6325E35F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771839" y="274837"/>
              <a:ext cx="1413236" cy="677176"/>
            </a:xfrm>
            <a:prstGeom prst="rect">
              <a:avLst/>
            </a:prstGeom>
          </p:spPr>
        </p:pic>
        <p:sp>
          <p:nvSpPr>
            <p:cNvPr id="32" name="Text Placeholder 2">
              <a:extLst>
                <a:ext uri="{FF2B5EF4-FFF2-40B4-BE49-F238E27FC236}">
                  <a16:creationId xmlns:a16="http://schemas.microsoft.com/office/drawing/2014/main" id="{7F400859-BC95-A647-AF98-30AECD7C0727}"/>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33" name="Text Placeholder 3">
              <a:extLst>
                <a:ext uri="{FF2B5EF4-FFF2-40B4-BE49-F238E27FC236}">
                  <a16:creationId xmlns:a16="http://schemas.microsoft.com/office/drawing/2014/main" id="{8E2C2C5F-2CA4-A143-BC95-5EBA4B6D4369}"/>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grpSp>
        <p:nvGrpSpPr>
          <p:cNvPr id="7" name="Group 6">
            <a:extLst>
              <a:ext uri="{FF2B5EF4-FFF2-40B4-BE49-F238E27FC236}">
                <a16:creationId xmlns:a16="http://schemas.microsoft.com/office/drawing/2014/main" id="{C12BAB69-D68F-B845-974F-131F905DF5E6}"/>
              </a:ext>
            </a:extLst>
          </p:cNvPr>
          <p:cNvGrpSpPr/>
          <p:nvPr/>
        </p:nvGrpSpPr>
        <p:grpSpPr>
          <a:xfrm>
            <a:off x="7480301" y="5074016"/>
            <a:ext cx="712251" cy="712251"/>
            <a:chOff x="7499350" y="4988851"/>
            <a:chExt cx="1035050" cy="1035050"/>
          </a:xfrm>
        </p:grpSpPr>
        <p:sp>
          <p:nvSpPr>
            <p:cNvPr id="42" name="Oval 41">
              <a:extLst>
                <a:ext uri="{FF2B5EF4-FFF2-40B4-BE49-F238E27FC236}">
                  <a16:creationId xmlns:a16="http://schemas.microsoft.com/office/drawing/2014/main" id="{3C8F9C0A-E5FD-634E-AB0C-DFBEAF287624}"/>
                </a:ext>
              </a:extLst>
            </p:cNvPr>
            <p:cNvSpPr/>
            <p:nvPr/>
          </p:nvSpPr>
          <p:spPr>
            <a:xfrm>
              <a:off x="7499350" y="4988851"/>
              <a:ext cx="1035050" cy="1035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BFFBD538-9270-C44F-960F-B441353C6C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29211" y="5121954"/>
              <a:ext cx="768725" cy="768725"/>
            </a:xfrm>
            <a:prstGeom prst="rect">
              <a:avLst/>
            </a:prstGeom>
          </p:spPr>
        </p:pic>
      </p:grpSp>
      <p:cxnSp>
        <p:nvCxnSpPr>
          <p:cNvPr id="11" name="Straight Connector 10">
            <a:extLst>
              <a:ext uri="{FF2B5EF4-FFF2-40B4-BE49-F238E27FC236}">
                <a16:creationId xmlns:a16="http://schemas.microsoft.com/office/drawing/2014/main" id="{2A988BE8-B2C5-848D-C05C-6A2ED7E102FD}"/>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0B4F59DD-7A18-1865-82C2-123E2C617C1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94130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B99E9A-8E71-2849-9B99-FCB0A4F1C3D0}"/>
              </a:ext>
            </a:extLst>
          </p:cNvPr>
          <p:cNvGraphicFramePr>
            <a:graphicFrameLocks noChangeAspect="1"/>
          </p:cNvGraphicFramePr>
          <p:nvPr>
            <p:custDataLst>
              <p:tags r:id="rId2"/>
            </p:custDataLst>
            <p:extLst>
              <p:ext uri="{D42A27DB-BD31-4B8C-83A1-F6EECF244321}">
                <p14:modId xmlns:p14="http://schemas.microsoft.com/office/powerpoint/2010/main" val="18851701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6002"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11</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92964"/>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277149" y="2857882"/>
            <a:ext cx="3034178" cy="152223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0188" indent="-230188">
              <a:lnSpc>
                <a:spcPct val="100000"/>
              </a:lnSpc>
            </a:pPr>
            <a:r>
              <a:rPr lang="en-US" altLang="en-US" sz="1600" dirty="0">
                <a:solidFill>
                  <a:srgbClr val="002577"/>
                </a:solidFill>
                <a:latin typeface="Segoe UI" panose="020B0502040204020203" pitchFamily="34" charset="0"/>
                <a:cs typeface="Segoe UI" panose="020B0502040204020203" pitchFamily="34" charset="0"/>
              </a:rPr>
              <a:t>Look at various sources.</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357895"/>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Shop around</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763812" y="2398918"/>
            <a:ext cx="4632044" cy="3620882"/>
            <a:chOff x="4928718" y="2324100"/>
            <a:chExt cx="4632044" cy="400050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60762" y="2363462"/>
              <a:ext cx="0" cy="3961138"/>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28718" y="2324100"/>
              <a:ext cx="0" cy="40005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902489" y="2857882"/>
            <a:ext cx="3493367" cy="216993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0188" indent="-230188">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Read the contract carefully.</a:t>
            </a:r>
          </a:p>
          <a:p>
            <a:pPr marL="230188" indent="-230188">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Don’t rush into signing anything.</a:t>
            </a:r>
          </a:p>
          <a:p>
            <a:pPr marL="230188" indent="-230188">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Once a contract is signed, </a:t>
            </a:r>
            <a:br>
              <a:rPr lang="en-US" altLang="en-US" sz="1600" dirty="0">
                <a:solidFill>
                  <a:srgbClr val="002577"/>
                </a:solidFill>
                <a:latin typeface="Segoe UI" panose="020B0502040204020203" pitchFamily="34" charset="0"/>
                <a:cs typeface="Segoe UI" panose="020B0502040204020203" pitchFamily="34" charset="0"/>
              </a:rPr>
            </a:br>
            <a:r>
              <a:rPr lang="en-US" altLang="en-US" sz="1600" dirty="0">
                <a:solidFill>
                  <a:srgbClr val="002577"/>
                </a:solidFill>
                <a:latin typeface="Segoe UI" panose="020B0502040204020203" pitchFamily="34" charset="0"/>
                <a:cs typeface="Segoe UI" panose="020B0502040204020203" pitchFamily="34" charset="0"/>
              </a:rPr>
              <a:t>get a copy of it.</a:t>
            </a:r>
          </a:p>
          <a:p>
            <a:pPr marL="230188" indent="-230188">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Know the penalties for </a:t>
            </a:r>
            <a:br>
              <a:rPr lang="en-US" altLang="en-US" sz="1600" dirty="0">
                <a:solidFill>
                  <a:srgbClr val="002577"/>
                </a:solidFill>
                <a:latin typeface="Segoe UI" panose="020B0502040204020203" pitchFamily="34" charset="0"/>
                <a:cs typeface="Segoe UI" panose="020B0502040204020203" pitchFamily="34" charset="0"/>
              </a:rPr>
            </a:br>
            <a:r>
              <a:rPr lang="en-US" altLang="en-US" sz="1600" dirty="0">
                <a:solidFill>
                  <a:srgbClr val="002577"/>
                </a:solidFill>
                <a:latin typeface="Segoe UI" panose="020B0502040204020203" pitchFamily="34" charset="0"/>
                <a:cs typeface="Segoe UI" panose="020B0502040204020203" pitchFamily="34" charset="0"/>
              </a:rPr>
              <a:t>missed payments.</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4824341" y="2357895"/>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Read and understand the contract</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10522568" y="2857881"/>
            <a:ext cx="3803377" cy="35415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Figure out total price when paying with credit.</a:t>
            </a:r>
          </a:p>
          <a:p>
            <a:pPr marL="288925" indent="-288925">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Make the largest payments possible.</a:t>
            </a:r>
          </a:p>
          <a:p>
            <a:pPr marL="288925" indent="-288925">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Know the penalties for </a:t>
            </a:r>
            <a:br>
              <a:rPr lang="en-US" altLang="en-US" sz="1600" dirty="0">
                <a:solidFill>
                  <a:srgbClr val="002577"/>
                </a:solidFill>
                <a:latin typeface="Segoe UI" panose="020B0502040204020203" pitchFamily="34" charset="0"/>
                <a:cs typeface="Segoe UI" panose="020B0502040204020203" pitchFamily="34" charset="0"/>
              </a:rPr>
            </a:br>
            <a:r>
              <a:rPr lang="en-US" altLang="en-US" sz="1600" dirty="0">
                <a:solidFill>
                  <a:srgbClr val="002577"/>
                </a:solidFill>
                <a:latin typeface="Segoe UI" panose="020B0502040204020203" pitchFamily="34" charset="0"/>
                <a:cs typeface="Segoe UI" panose="020B0502040204020203" pitchFamily="34" charset="0"/>
              </a:rPr>
              <a:t>missed payments.</a:t>
            </a:r>
          </a:p>
          <a:p>
            <a:pPr marL="288925" indent="-288925">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Buy on installment credit only </a:t>
            </a:r>
            <a:br>
              <a:rPr lang="en-US" altLang="en-US" sz="1600" dirty="0">
                <a:solidFill>
                  <a:srgbClr val="002577"/>
                </a:solidFill>
                <a:latin typeface="Segoe UI" panose="020B0502040204020203" pitchFamily="34" charset="0"/>
                <a:cs typeface="Segoe UI" panose="020B0502040204020203" pitchFamily="34" charset="0"/>
              </a:rPr>
            </a:br>
            <a:r>
              <a:rPr lang="en-US" altLang="en-US" sz="1600" dirty="0">
                <a:solidFill>
                  <a:srgbClr val="002577"/>
                </a:solidFill>
                <a:latin typeface="Segoe UI" panose="020B0502040204020203" pitchFamily="34" charset="0"/>
                <a:cs typeface="Segoe UI" panose="020B0502040204020203" pitchFamily="34" charset="0"/>
              </a:rPr>
              <a:t>after you have evaluated all </a:t>
            </a:r>
            <a:br>
              <a:rPr lang="en-US" altLang="en-US" sz="1600" dirty="0">
                <a:solidFill>
                  <a:srgbClr val="002577"/>
                </a:solidFill>
                <a:latin typeface="Segoe UI" panose="020B0502040204020203" pitchFamily="34" charset="0"/>
                <a:cs typeface="Segoe UI" panose="020B0502040204020203" pitchFamily="34" charset="0"/>
              </a:rPr>
            </a:br>
            <a:r>
              <a:rPr lang="en-US" altLang="en-US" sz="1600" dirty="0">
                <a:solidFill>
                  <a:srgbClr val="002577"/>
                </a:solidFill>
                <a:latin typeface="Segoe UI" panose="020B0502040204020203" pitchFamily="34" charset="0"/>
                <a:cs typeface="Segoe UI" panose="020B0502040204020203" pitchFamily="34" charset="0"/>
              </a:rPr>
              <a:t>other possibilities.</a:t>
            </a:r>
          </a:p>
          <a:p>
            <a:pPr marL="288925" indent="-288925">
              <a:lnSpc>
                <a:spcPct val="100000"/>
              </a:lnSpc>
              <a:spcBef>
                <a:spcPts val="1200"/>
              </a:spcBef>
            </a:pPr>
            <a:r>
              <a:rPr lang="en-US" altLang="en-US" sz="1600" dirty="0">
                <a:solidFill>
                  <a:srgbClr val="002577"/>
                </a:solidFill>
                <a:latin typeface="Segoe UI" panose="020B0502040204020203" pitchFamily="34" charset="0"/>
                <a:cs typeface="Segoe UI" panose="020B0502040204020203" pitchFamily="34" charset="0"/>
              </a:rPr>
              <a:t>Don’t be misled into thinking </a:t>
            </a:r>
            <a:br>
              <a:rPr lang="en-US" altLang="en-US" sz="1600" dirty="0">
                <a:solidFill>
                  <a:srgbClr val="002577"/>
                </a:solidFill>
                <a:latin typeface="Segoe UI" panose="020B0502040204020203" pitchFamily="34" charset="0"/>
                <a:cs typeface="Segoe UI" panose="020B0502040204020203" pitchFamily="34" charset="0"/>
              </a:rPr>
            </a:br>
            <a:r>
              <a:rPr lang="en-US" altLang="en-US" sz="1600" dirty="0">
                <a:solidFill>
                  <a:srgbClr val="002577"/>
                </a:solidFill>
                <a:latin typeface="Segoe UI" panose="020B0502040204020203" pitchFamily="34" charset="0"/>
                <a:cs typeface="Segoe UI" panose="020B0502040204020203" pitchFamily="34" charset="0"/>
              </a:rPr>
              <a:t>small payments will be easy.</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591392" y="2357895"/>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Know your cost</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Credit card dos and don’ts</a:t>
            </a:r>
          </a:p>
        </p:txBody>
      </p:sp>
      <p:grpSp>
        <p:nvGrpSpPr>
          <p:cNvPr id="29" name="Group 28">
            <a:extLst>
              <a:ext uri="{FF2B5EF4-FFF2-40B4-BE49-F238E27FC236}">
                <a16:creationId xmlns:a16="http://schemas.microsoft.com/office/drawing/2014/main" id="{68277221-498A-1049-A9D1-1FBB05918162}"/>
              </a:ext>
            </a:extLst>
          </p:cNvPr>
          <p:cNvGrpSpPr/>
          <p:nvPr/>
        </p:nvGrpSpPr>
        <p:grpSpPr>
          <a:xfrm>
            <a:off x="12771839" y="274837"/>
            <a:ext cx="1413236" cy="677176"/>
            <a:chOff x="12771839" y="274837"/>
            <a:chExt cx="1413236" cy="677176"/>
          </a:xfrm>
        </p:grpSpPr>
        <p:pic>
          <p:nvPicPr>
            <p:cNvPr id="30" name="Graphic 29">
              <a:extLst>
                <a:ext uri="{FF2B5EF4-FFF2-40B4-BE49-F238E27FC236}">
                  <a16:creationId xmlns:a16="http://schemas.microsoft.com/office/drawing/2014/main" id="{3BA05A86-E17E-C14F-968E-F92EAC20A8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31" name="Text Placeholder 2">
              <a:extLst>
                <a:ext uri="{FF2B5EF4-FFF2-40B4-BE49-F238E27FC236}">
                  <a16:creationId xmlns:a16="http://schemas.microsoft.com/office/drawing/2014/main" id="{7ED218F1-A4F4-BA41-B0B4-EDC9BF2F0E41}"/>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32" name="Text Placeholder 3">
              <a:extLst>
                <a:ext uri="{FF2B5EF4-FFF2-40B4-BE49-F238E27FC236}">
                  <a16:creationId xmlns:a16="http://schemas.microsoft.com/office/drawing/2014/main" id="{5F407742-77F5-C147-8403-5BA294AA1983}"/>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grpSp>
        <p:nvGrpSpPr>
          <p:cNvPr id="2" name="Group 1">
            <a:extLst>
              <a:ext uri="{FF2B5EF4-FFF2-40B4-BE49-F238E27FC236}">
                <a16:creationId xmlns:a16="http://schemas.microsoft.com/office/drawing/2014/main" id="{82EC1F78-07C6-DA44-872E-503AA781B985}"/>
              </a:ext>
            </a:extLst>
          </p:cNvPr>
          <p:cNvGrpSpPr/>
          <p:nvPr/>
        </p:nvGrpSpPr>
        <p:grpSpPr>
          <a:xfrm>
            <a:off x="464110" y="2936939"/>
            <a:ext cx="723900" cy="723900"/>
            <a:chOff x="464110" y="2795618"/>
            <a:chExt cx="1035050" cy="1035050"/>
          </a:xfrm>
        </p:grpSpPr>
        <p:sp>
          <p:nvSpPr>
            <p:cNvPr id="41" name="Oval 40">
              <a:extLst>
                <a:ext uri="{FF2B5EF4-FFF2-40B4-BE49-F238E27FC236}">
                  <a16:creationId xmlns:a16="http://schemas.microsoft.com/office/drawing/2014/main" id="{8984FE83-96D4-3C47-8D73-9768A7A62F2D}"/>
                </a:ext>
              </a:extLst>
            </p:cNvPr>
            <p:cNvSpPr/>
            <p:nvPr/>
          </p:nvSpPr>
          <p:spPr>
            <a:xfrm>
              <a:off x="464110" y="2795618"/>
              <a:ext cx="1035050" cy="10350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0CB5A121-984C-6347-9D09-360F46302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953" y="3057403"/>
              <a:ext cx="647149" cy="607202"/>
            </a:xfrm>
            <a:prstGeom prst="rect">
              <a:avLst/>
            </a:prstGeom>
          </p:spPr>
        </p:pic>
      </p:grpSp>
      <p:grpSp>
        <p:nvGrpSpPr>
          <p:cNvPr id="4" name="Group 3">
            <a:extLst>
              <a:ext uri="{FF2B5EF4-FFF2-40B4-BE49-F238E27FC236}">
                <a16:creationId xmlns:a16="http://schemas.microsoft.com/office/drawing/2014/main" id="{F63DC59A-162E-5A4D-A1CC-D8324A40E33B}"/>
              </a:ext>
            </a:extLst>
          </p:cNvPr>
          <p:cNvGrpSpPr/>
          <p:nvPr/>
        </p:nvGrpSpPr>
        <p:grpSpPr>
          <a:xfrm>
            <a:off x="4940684" y="2934226"/>
            <a:ext cx="731345" cy="731345"/>
            <a:chOff x="5087938" y="2786813"/>
            <a:chExt cx="1035050" cy="1035050"/>
          </a:xfrm>
        </p:grpSpPr>
        <p:sp>
          <p:nvSpPr>
            <p:cNvPr id="38" name="Oval 37">
              <a:extLst>
                <a:ext uri="{FF2B5EF4-FFF2-40B4-BE49-F238E27FC236}">
                  <a16:creationId xmlns:a16="http://schemas.microsoft.com/office/drawing/2014/main" id="{BF4F8F10-089F-494A-8DC2-E7C4377AD306}"/>
                </a:ext>
              </a:extLst>
            </p:cNvPr>
            <p:cNvSpPr/>
            <p:nvPr/>
          </p:nvSpPr>
          <p:spPr>
            <a:xfrm>
              <a:off x="5087938" y="2786813"/>
              <a:ext cx="1035050" cy="1035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0225E41C-B2B7-6442-8669-FED90EDDD68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56193" y="2988954"/>
              <a:ext cx="507048" cy="609964"/>
            </a:xfrm>
            <a:prstGeom prst="rect">
              <a:avLst/>
            </a:prstGeom>
          </p:spPr>
        </p:pic>
      </p:grpSp>
      <p:grpSp>
        <p:nvGrpSpPr>
          <p:cNvPr id="5" name="Group 4">
            <a:extLst>
              <a:ext uri="{FF2B5EF4-FFF2-40B4-BE49-F238E27FC236}">
                <a16:creationId xmlns:a16="http://schemas.microsoft.com/office/drawing/2014/main" id="{BE877FDF-2761-7E45-A468-6FE5293B24C2}"/>
              </a:ext>
            </a:extLst>
          </p:cNvPr>
          <p:cNvGrpSpPr/>
          <p:nvPr/>
        </p:nvGrpSpPr>
        <p:grpSpPr>
          <a:xfrm>
            <a:off x="9696162" y="2936448"/>
            <a:ext cx="741018" cy="741018"/>
            <a:chOff x="9696161" y="2786813"/>
            <a:chExt cx="1035050" cy="1035050"/>
          </a:xfrm>
        </p:grpSpPr>
        <p:sp>
          <p:nvSpPr>
            <p:cNvPr id="44" name="Oval 43">
              <a:extLst>
                <a:ext uri="{FF2B5EF4-FFF2-40B4-BE49-F238E27FC236}">
                  <a16:creationId xmlns:a16="http://schemas.microsoft.com/office/drawing/2014/main" id="{C2E902B0-8740-5D4B-B078-336C3751591C}"/>
                </a:ext>
              </a:extLst>
            </p:cNvPr>
            <p:cNvSpPr/>
            <p:nvPr/>
          </p:nvSpPr>
          <p:spPr>
            <a:xfrm>
              <a:off x="9696161" y="2786813"/>
              <a:ext cx="1035050" cy="1035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9F163048-2267-9043-B0D6-BE7916833AD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25117" y="2986051"/>
              <a:ext cx="570167" cy="610355"/>
            </a:xfrm>
            <a:prstGeom prst="rect">
              <a:avLst/>
            </a:prstGeom>
          </p:spPr>
        </p:pic>
      </p:grpSp>
      <p:cxnSp>
        <p:nvCxnSpPr>
          <p:cNvPr id="7" name="Straight Connector 6">
            <a:extLst>
              <a:ext uri="{FF2B5EF4-FFF2-40B4-BE49-F238E27FC236}">
                <a16:creationId xmlns:a16="http://schemas.microsoft.com/office/drawing/2014/main" id="{07FB51A5-25D8-4981-7B8C-695C493D9D0F}"/>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5A341DAD-7DF0-2D88-C7DD-5F494454BFF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49343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12</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1" name="Picture 20" descr="Graphical user interface, text, application, email&#10;&#10;Description automatically generated">
            <a:extLst>
              <a:ext uri="{FF2B5EF4-FFF2-40B4-BE49-F238E27FC236}">
                <a16:creationId xmlns:a16="http://schemas.microsoft.com/office/drawing/2014/main" id="{AED6045C-3D15-AA44-ABD0-E5330615526D}"/>
              </a:ext>
            </a:extLst>
          </p:cNvPr>
          <p:cNvPicPr>
            <a:picLocks noChangeAspect="1"/>
          </p:cNvPicPr>
          <p:nvPr/>
        </p:nvPicPr>
        <p:blipFill>
          <a:blip r:embed="rId3"/>
          <a:stretch>
            <a:fillRect/>
          </a:stretch>
        </p:blipFill>
        <p:spPr>
          <a:xfrm>
            <a:off x="261256" y="3026582"/>
            <a:ext cx="10568007" cy="4029053"/>
          </a:xfrm>
          <a:prstGeom prst="rect">
            <a:avLst/>
          </a:prstGeom>
        </p:spPr>
      </p:pic>
      <p:sp>
        <p:nvSpPr>
          <p:cNvPr id="24" name="Text Placeholder 4">
            <a:extLst>
              <a:ext uri="{FF2B5EF4-FFF2-40B4-BE49-F238E27FC236}">
                <a16:creationId xmlns:a16="http://schemas.microsoft.com/office/drawing/2014/main" id="{E47A699A-0FAC-FC46-A88D-5B0BE4FFAF50}"/>
              </a:ext>
            </a:extLst>
          </p:cNvPr>
          <p:cNvSpPr txBox="1">
            <a:spLocks/>
          </p:cNvSpPr>
          <p:nvPr/>
        </p:nvSpPr>
        <p:spPr>
          <a:xfrm>
            <a:off x="387102" y="2467403"/>
            <a:ext cx="13100298" cy="612519"/>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chemeClr val="tx2"/>
                </a:solidFill>
              </a:rPr>
              <a:t>Use the        </a:t>
            </a:r>
            <a:r>
              <a:rPr lang="en-US" dirty="0">
                <a:solidFill>
                  <a:schemeClr val="accent1"/>
                </a:solidFill>
              </a:rPr>
              <a:t>cost of credit calculator </a:t>
            </a:r>
            <a:r>
              <a:rPr lang="en-US" dirty="0">
                <a:solidFill>
                  <a:schemeClr val="tx2"/>
                </a:solidFill>
              </a:rPr>
              <a:t>at </a:t>
            </a:r>
            <a:r>
              <a:rPr lang="en-US" dirty="0" err="1">
                <a:solidFill>
                  <a:schemeClr val="tx2"/>
                </a:solidFill>
              </a:rPr>
              <a:t>practicalmoneyskills.com</a:t>
            </a:r>
            <a:r>
              <a:rPr lang="en-US" dirty="0">
                <a:solidFill>
                  <a:schemeClr val="tx2"/>
                </a:solidFill>
              </a:rPr>
              <a:t> to answer the following questions.</a:t>
            </a:r>
          </a:p>
        </p:txBody>
      </p:sp>
      <p:sp>
        <p:nvSpPr>
          <p:cNvPr id="43" name="Text Placeholder 1">
            <a:extLst>
              <a:ext uri="{FF2B5EF4-FFF2-40B4-BE49-F238E27FC236}">
                <a16:creationId xmlns:a16="http://schemas.microsoft.com/office/drawing/2014/main" id="{3F113368-CD18-C74F-9BE4-A6DB73A1AE63}"/>
              </a:ext>
            </a:extLst>
          </p:cNvPr>
          <p:cNvSpPr txBox="1">
            <a:spLocks/>
          </p:cNvSpPr>
          <p:nvPr/>
        </p:nvSpPr>
        <p:spPr>
          <a:xfrm>
            <a:off x="385477" y="1729550"/>
            <a:ext cx="6979963" cy="458547"/>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300" b="1" dirty="0">
                <a:solidFill>
                  <a:srgbClr val="3369FF"/>
                </a:solidFill>
                <a:latin typeface="Segoe UI" panose="020B0502040204020203" pitchFamily="34" charset="0"/>
                <a:cs typeface="Segoe UI" panose="020B0502040204020203" pitchFamily="34" charset="0"/>
              </a:rPr>
              <a:t>Worksheet 6-3: How much does it really cost?</a:t>
            </a:r>
            <a:endParaRPr lang="en-US" sz="23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p:txBody>
      </p:sp>
      <p:sp>
        <p:nvSpPr>
          <p:cNvPr id="45" name="Rectangle 3">
            <a:extLst>
              <a:ext uri="{FF2B5EF4-FFF2-40B4-BE49-F238E27FC236}">
                <a16:creationId xmlns:a16="http://schemas.microsoft.com/office/drawing/2014/main" id="{74C6E8F3-8239-154A-A95C-B433063A8B1B}"/>
              </a:ext>
            </a:extLst>
          </p:cNvPr>
          <p:cNvSpPr txBox="1">
            <a:spLocks noChangeArrowheads="1"/>
          </p:cNvSpPr>
          <p:nvPr/>
        </p:nvSpPr>
        <p:spPr>
          <a:xfrm>
            <a:off x="846138" y="490971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43 months</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46" name="Rectangle 3">
            <a:extLst>
              <a:ext uri="{FF2B5EF4-FFF2-40B4-BE49-F238E27FC236}">
                <a16:creationId xmlns:a16="http://schemas.microsoft.com/office/drawing/2014/main" id="{59B9A371-A02B-F449-9A2C-430376C29642}"/>
              </a:ext>
            </a:extLst>
          </p:cNvPr>
          <p:cNvSpPr txBox="1">
            <a:spLocks noChangeArrowheads="1"/>
          </p:cNvSpPr>
          <p:nvPr/>
        </p:nvSpPr>
        <p:spPr>
          <a:xfrm>
            <a:off x="846138" y="5640768"/>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$909.54</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48" name="Rectangle 3">
            <a:extLst>
              <a:ext uri="{FF2B5EF4-FFF2-40B4-BE49-F238E27FC236}">
                <a16:creationId xmlns:a16="http://schemas.microsoft.com/office/drawing/2014/main" id="{997EFED1-8346-5643-B16A-1A395FC17922}"/>
              </a:ext>
            </a:extLst>
          </p:cNvPr>
          <p:cNvSpPr txBox="1">
            <a:spLocks noChangeArrowheads="1"/>
          </p:cNvSpPr>
          <p:nvPr/>
        </p:nvSpPr>
        <p:spPr>
          <a:xfrm>
            <a:off x="846138" y="6425242"/>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$259.54</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51" name="Rectangle 3">
            <a:extLst>
              <a:ext uri="{FF2B5EF4-FFF2-40B4-BE49-F238E27FC236}">
                <a16:creationId xmlns:a16="http://schemas.microsoft.com/office/drawing/2014/main" id="{B87AC56D-BD58-8746-9326-BE61BB8895D9}"/>
              </a:ext>
            </a:extLst>
          </p:cNvPr>
          <p:cNvSpPr txBox="1">
            <a:spLocks noChangeArrowheads="1"/>
          </p:cNvSpPr>
          <p:nvPr/>
        </p:nvSpPr>
        <p:spPr>
          <a:xfrm>
            <a:off x="5837700" y="490971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13 months</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52" name="Rectangle 3">
            <a:extLst>
              <a:ext uri="{FF2B5EF4-FFF2-40B4-BE49-F238E27FC236}">
                <a16:creationId xmlns:a16="http://schemas.microsoft.com/office/drawing/2014/main" id="{D1B7F0D8-A2ED-B644-9A6E-0D81BDB13780}"/>
              </a:ext>
            </a:extLst>
          </p:cNvPr>
          <p:cNvSpPr txBox="1">
            <a:spLocks noChangeArrowheads="1"/>
          </p:cNvSpPr>
          <p:nvPr/>
        </p:nvSpPr>
        <p:spPr>
          <a:xfrm>
            <a:off x="5837700" y="5640768"/>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$722.20</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53" name="Rectangle 3">
            <a:extLst>
              <a:ext uri="{FF2B5EF4-FFF2-40B4-BE49-F238E27FC236}">
                <a16:creationId xmlns:a16="http://schemas.microsoft.com/office/drawing/2014/main" id="{4D87C43A-BDDA-C34C-8915-86B447EC8D0D}"/>
              </a:ext>
            </a:extLst>
          </p:cNvPr>
          <p:cNvSpPr txBox="1">
            <a:spLocks noChangeArrowheads="1"/>
          </p:cNvSpPr>
          <p:nvPr/>
        </p:nvSpPr>
        <p:spPr>
          <a:xfrm>
            <a:off x="5837700" y="6425242"/>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$72.20</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18" name="Text Placeholder 4">
            <a:extLst>
              <a:ext uri="{FF2B5EF4-FFF2-40B4-BE49-F238E27FC236}">
                <a16:creationId xmlns:a16="http://schemas.microsoft.com/office/drawing/2014/main" id="{90E13EE9-607A-7B46-830E-38A0E1E80085}"/>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Making decisions – lesson 6 exercise</a:t>
            </a:r>
          </a:p>
        </p:txBody>
      </p:sp>
      <p:grpSp>
        <p:nvGrpSpPr>
          <p:cNvPr id="22" name="Group 21">
            <a:extLst>
              <a:ext uri="{FF2B5EF4-FFF2-40B4-BE49-F238E27FC236}">
                <a16:creationId xmlns:a16="http://schemas.microsoft.com/office/drawing/2014/main" id="{35638CED-A695-6A42-9A80-C5CABD4FD33B}"/>
              </a:ext>
            </a:extLst>
          </p:cNvPr>
          <p:cNvGrpSpPr/>
          <p:nvPr/>
        </p:nvGrpSpPr>
        <p:grpSpPr>
          <a:xfrm>
            <a:off x="12771839" y="274837"/>
            <a:ext cx="1413236" cy="677176"/>
            <a:chOff x="12771839" y="274837"/>
            <a:chExt cx="1413236" cy="677176"/>
          </a:xfrm>
        </p:grpSpPr>
        <p:pic>
          <p:nvPicPr>
            <p:cNvPr id="23" name="Graphic 22">
              <a:extLst>
                <a:ext uri="{FF2B5EF4-FFF2-40B4-BE49-F238E27FC236}">
                  <a16:creationId xmlns:a16="http://schemas.microsoft.com/office/drawing/2014/main" id="{608CFD64-EE0D-3345-BEAD-E21D95BAC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71839" y="274837"/>
              <a:ext cx="1413236" cy="677176"/>
            </a:xfrm>
            <a:prstGeom prst="rect">
              <a:avLst/>
            </a:prstGeom>
          </p:spPr>
        </p:pic>
        <p:sp>
          <p:nvSpPr>
            <p:cNvPr id="25" name="Text Placeholder 2">
              <a:extLst>
                <a:ext uri="{FF2B5EF4-FFF2-40B4-BE49-F238E27FC236}">
                  <a16:creationId xmlns:a16="http://schemas.microsoft.com/office/drawing/2014/main" id="{289A9E2F-A892-174D-A1B1-9DB690F527F3}"/>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26" name="Text Placeholder 3">
              <a:extLst>
                <a:ext uri="{FF2B5EF4-FFF2-40B4-BE49-F238E27FC236}">
                  <a16:creationId xmlns:a16="http://schemas.microsoft.com/office/drawing/2014/main" id="{76E7F48D-DE51-6046-8C72-63738293B72D}"/>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2" name="Straight Connector 1">
            <a:extLst>
              <a:ext uri="{FF2B5EF4-FFF2-40B4-BE49-F238E27FC236}">
                <a16:creationId xmlns:a16="http://schemas.microsoft.com/office/drawing/2014/main" id="{8D48261A-8915-0523-9085-2843CA7417BB}"/>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77DCE6B5-0995-CA63-7C25-940ABE34CF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8939" y="7528334"/>
            <a:ext cx="570886" cy="380591"/>
          </a:xfrm>
          <a:prstGeom prst="rect">
            <a:avLst/>
          </a:prstGeom>
        </p:spPr>
      </p:pic>
      <p:cxnSp>
        <p:nvCxnSpPr>
          <p:cNvPr id="5" name="Straight Connector 4">
            <a:extLst>
              <a:ext uri="{FF2B5EF4-FFF2-40B4-BE49-F238E27FC236}">
                <a16:creationId xmlns:a16="http://schemas.microsoft.com/office/drawing/2014/main" id="{1948ACDE-5B48-E319-35CA-77642D74568F}"/>
              </a:ext>
            </a:extLst>
          </p:cNvPr>
          <p:cNvCxnSpPr>
            <a:cxnSpLocks/>
          </p:cNvCxnSpPr>
          <p:nvPr/>
        </p:nvCxnSpPr>
        <p:spPr>
          <a:xfrm>
            <a:off x="457201" y="2286000"/>
            <a:ext cx="137159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F94D3DE-EE86-0398-FB55-4DF101D6F926}"/>
              </a:ext>
            </a:extLst>
          </p:cNvPr>
          <p:cNvGrpSpPr/>
          <p:nvPr/>
        </p:nvGrpSpPr>
        <p:grpSpPr>
          <a:xfrm>
            <a:off x="1350711" y="2461151"/>
            <a:ext cx="366952" cy="366952"/>
            <a:chOff x="1350711" y="2461151"/>
            <a:chExt cx="366952" cy="366952"/>
          </a:xfrm>
        </p:grpSpPr>
        <p:sp>
          <p:nvSpPr>
            <p:cNvPr id="8" name="Oval 7">
              <a:hlinkClick r:id="rId8"/>
              <a:extLst>
                <a:ext uri="{FF2B5EF4-FFF2-40B4-BE49-F238E27FC236}">
                  <a16:creationId xmlns:a16="http://schemas.microsoft.com/office/drawing/2014/main" id="{54556AD2-9323-1D34-C492-B1EBB88895E8}"/>
                </a:ext>
              </a:extLst>
            </p:cNvPr>
            <p:cNvSpPr/>
            <p:nvPr/>
          </p:nvSpPr>
          <p:spPr>
            <a:xfrm>
              <a:off x="1350711" y="2461151"/>
              <a:ext cx="366952" cy="3669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hlinkClick r:id="rId8"/>
              <a:extLst>
                <a:ext uri="{FF2B5EF4-FFF2-40B4-BE49-F238E27FC236}">
                  <a16:creationId xmlns:a16="http://schemas.microsoft.com/office/drawing/2014/main" id="{CB5A39D8-A228-BC45-EC76-4F172F03DE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49428" y="2530203"/>
              <a:ext cx="169518" cy="228849"/>
            </a:xfrm>
            <a:prstGeom prst="rect">
              <a:avLst/>
            </a:prstGeom>
          </p:spPr>
        </p:pic>
      </p:grpSp>
    </p:spTree>
    <p:extLst>
      <p:ext uri="{BB962C8B-B14F-4D97-AF65-F5344CB8AC3E}">
        <p14:creationId xmlns:p14="http://schemas.microsoft.com/office/powerpoint/2010/main" val="368669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047BAB35-1C6F-7341-B854-8280CCAF9392}"/>
              </a:ext>
            </a:extLst>
          </p:cNvPr>
          <p:cNvPicPr>
            <a:picLocks noChangeAspect="1"/>
          </p:cNvPicPr>
          <p:nvPr/>
        </p:nvPicPr>
        <p:blipFill>
          <a:blip r:embed="rId3">
            <a:alphaModFix/>
          </a:blip>
          <a:stretch>
            <a:fillRect/>
          </a:stretch>
        </p:blipFill>
        <p:spPr>
          <a:xfrm>
            <a:off x="241219" y="2439123"/>
            <a:ext cx="10389838" cy="4622065"/>
          </a:xfrm>
          <a:prstGeom prst="rect">
            <a:avLst/>
          </a:prstGeom>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13</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86000"/>
            <a:ext cx="137159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1A34457A-721B-1C45-A493-9DCD0AC7A501}"/>
              </a:ext>
            </a:extLst>
          </p:cNvPr>
          <p:cNvSpPr txBox="1">
            <a:spLocks/>
          </p:cNvSpPr>
          <p:nvPr/>
        </p:nvSpPr>
        <p:spPr>
          <a:xfrm>
            <a:off x="385477" y="1727646"/>
            <a:ext cx="6979963" cy="57386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300" b="1" dirty="0">
                <a:solidFill>
                  <a:srgbClr val="3369FF"/>
                </a:solidFill>
                <a:latin typeface="Segoe UI" panose="020B0502040204020203" pitchFamily="34" charset="0"/>
                <a:cs typeface="Segoe UI" panose="020B0502040204020203" pitchFamily="34" charset="0"/>
              </a:rPr>
              <a:t>Worksheet 6-3: How much does it really cost?</a:t>
            </a:r>
            <a:endParaRPr lang="en-US" sz="23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p:txBody>
      </p:sp>
      <p:sp>
        <p:nvSpPr>
          <p:cNvPr id="30" name="Rectangle 3">
            <a:extLst>
              <a:ext uri="{FF2B5EF4-FFF2-40B4-BE49-F238E27FC236}">
                <a16:creationId xmlns:a16="http://schemas.microsoft.com/office/drawing/2014/main" id="{452F622A-1F79-BB46-9063-3D0F6A35BA62}"/>
              </a:ext>
            </a:extLst>
          </p:cNvPr>
          <p:cNvSpPr txBox="1">
            <a:spLocks noChangeArrowheads="1"/>
          </p:cNvSpPr>
          <p:nvPr/>
        </p:nvSpPr>
        <p:spPr>
          <a:xfrm>
            <a:off x="846138" y="4596711"/>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31 months</a:t>
            </a:r>
            <a:r>
              <a:rPr lang="en-US" sz="1400" baseline="30000" dirty="0">
                <a:solidFill>
                  <a:srgbClr val="3369FF"/>
                </a:solidFill>
                <a:latin typeface="Segoe UI" panose="020B0502040204020203" pitchFamily="34" charset="0"/>
                <a:cs typeface="Segoe UI" panose="020B0502040204020203" pitchFamily="34" charset="0"/>
              </a:rPr>
              <a:t>1</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1" name="Rectangle 3">
            <a:extLst>
              <a:ext uri="{FF2B5EF4-FFF2-40B4-BE49-F238E27FC236}">
                <a16:creationId xmlns:a16="http://schemas.microsoft.com/office/drawing/2014/main" id="{44B2666F-7293-F14A-81C1-23597BC2EE38}"/>
              </a:ext>
            </a:extLst>
          </p:cNvPr>
          <p:cNvSpPr txBox="1">
            <a:spLocks noChangeArrowheads="1"/>
          </p:cNvSpPr>
          <p:nvPr/>
        </p:nvSpPr>
        <p:spPr>
          <a:xfrm>
            <a:off x="846138" y="5633259"/>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$1,997.70</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2" name="Rectangle 3">
            <a:extLst>
              <a:ext uri="{FF2B5EF4-FFF2-40B4-BE49-F238E27FC236}">
                <a16:creationId xmlns:a16="http://schemas.microsoft.com/office/drawing/2014/main" id="{5C5FCE80-A00A-A94D-A82D-DF846DE978B2}"/>
              </a:ext>
            </a:extLst>
          </p:cNvPr>
          <p:cNvSpPr txBox="1">
            <a:spLocks noChangeArrowheads="1"/>
          </p:cNvSpPr>
          <p:nvPr/>
        </p:nvSpPr>
        <p:spPr>
          <a:xfrm>
            <a:off x="846138" y="6451601"/>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$497</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3" name="Rectangle 3">
            <a:extLst>
              <a:ext uri="{FF2B5EF4-FFF2-40B4-BE49-F238E27FC236}">
                <a16:creationId xmlns:a16="http://schemas.microsoft.com/office/drawing/2014/main" id="{9FC3548B-54A3-FE4B-BE5E-8180572DA686}"/>
              </a:ext>
            </a:extLst>
          </p:cNvPr>
          <p:cNvSpPr txBox="1">
            <a:spLocks noChangeArrowheads="1"/>
          </p:cNvSpPr>
          <p:nvPr/>
        </p:nvSpPr>
        <p:spPr>
          <a:xfrm>
            <a:off x="5837700" y="4596711"/>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14 months</a:t>
            </a:r>
            <a:r>
              <a:rPr lang="en-US" sz="1400" baseline="30000" dirty="0">
                <a:solidFill>
                  <a:srgbClr val="3369FF"/>
                </a:solidFill>
                <a:latin typeface="Segoe UI" panose="020B0502040204020203" pitchFamily="34" charset="0"/>
                <a:cs typeface="Segoe UI" panose="020B0502040204020203" pitchFamily="34" charset="0"/>
              </a:rPr>
              <a:t>1</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4" name="Rectangle 3">
            <a:extLst>
              <a:ext uri="{FF2B5EF4-FFF2-40B4-BE49-F238E27FC236}">
                <a16:creationId xmlns:a16="http://schemas.microsoft.com/office/drawing/2014/main" id="{F63DB7CF-BC61-AB40-93D0-E2549A2741A0}"/>
              </a:ext>
            </a:extLst>
          </p:cNvPr>
          <p:cNvSpPr txBox="1">
            <a:spLocks noChangeArrowheads="1"/>
          </p:cNvSpPr>
          <p:nvPr/>
        </p:nvSpPr>
        <p:spPr>
          <a:xfrm>
            <a:off x="5837700" y="5633259"/>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$1,734.50</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5" name="Rectangle 3">
            <a:extLst>
              <a:ext uri="{FF2B5EF4-FFF2-40B4-BE49-F238E27FC236}">
                <a16:creationId xmlns:a16="http://schemas.microsoft.com/office/drawing/2014/main" id="{415EFD5C-BDD7-2D42-90E0-C9A3420D0565}"/>
              </a:ext>
            </a:extLst>
          </p:cNvPr>
          <p:cNvSpPr txBox="1">
            <a:spLocks noChangeArrowheads="1"/>
          </p:cNvSpPr>
          <p:nvPr/>
        </p:nvSpPr>
        <p:spPr>
          <a:xfrm>
            <a:off x="5837700" y="6451601"/>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$234.50</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6" name="Rectangle 3">
            <a:extLst>
              <a:ext uri="{FF2B5EF4-FFF2-40B4-BE49-F238E27FC236}">
                <a16:creationId xmlns:a16="http://schemas.microsoft.com/office/drawing/2014/main" id="{C2B7C01A-5311-0F4C-8B3B-D5192AFA0732}"/>
              </a:ext>
            </a:extLst>
          </p:cNvPr>
          <p:cNvSpPr txBox="1">
            <a:spLocks noChangeArrowheads="1"/>
          </p:cNvSpPr>
          <p:nvPr/>
        </p:nvSpPr>
        <p:spPr>
          <a:xfrm>
            <a:off x="846138" y="706120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endParaRPr lang="en-US" altLang="en-US" sz="800" dirty="0">
              <a:solidFill>
                <a:srgbClr val="75787B"/>
              </a:solidFill>
              <a:latin typeface="Segoe UI" panose="020B0502040204020203" pitchFamily="34" charset="0"/>
              <a:cs typeface="Segoe UI" panose="020B0502040204020203" pitchFamily="34" charset="0"/>
            </a:endParaRPr>
          </a:p>
        </p:txBody>
      </p:sp>
      <p:sp>
        <p:nvSpPr>
          <p:cNvPr id="20" name="Text Placeholder 4">
            <a:extLst>
              <a:ext uri="{FF2B5EF4-FFF2-40B4-BE49-F238E27FC236}">
                <a16:creationId xmlns:a16="http://schemas.microsoft.com/office/drawing/2014/main" id="{77E3D3D0-3896-784A-94BF-9CBC8449D964}"/>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Making decisions – lesson 6 exercise </a:t>
            </a:r>
            <a:r>
              <a:rPr lang="en-US" b="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b="0" dirty="0"/>
              <a:t>cont.</a:t>
            </a:r>
            <a:r>
              <a:rPr lang="en-US" b="0"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grpSp>
        <p:nvGrpSpPr>
          <p:cNvPr id="18" name="Group 17">
            <a:extLst>
              <a:ext uri="{FF2B5EF4-FFF2-40B4-BE49-F238E27FC236}">
                <a16:creationId xmlns:a16="http://schemas.microsoft.com/office/drawing/2014/main" id="{29C66770-0FD7-1C42-AAFC-75207136FCB7}"/>
              </a:ext>
            </a:extLst>
          </p:cNvPr>
          <p:cNvGrpSpPr/>
          <p:nvPr/>
        </p:nvGrpSpPr>
        <p:grpSpPr>
          <a:xfrm>
            <a:off x="12771839" y="274837"/>
            <a:ext cx="1413236" cy="677176"/>
            <a:chOff x="12771839" y="274837"/>
            <a:chExt cx="1413236" cy="677176"/>
          </a:xfrm>
        </p:grpSpPr>
        <p:pic>
          <p:nvPicPr>
            <p:cNvPr id="19" name="Graphic 18">
              <a:extLst>
                <a:ext uri="{FF2B5EF4-FFF2-40B4-BE49-F238E27FC236}">
                  <a16:creationId xmlns:a16="http://schemas.microsoft.com/office/drawing/2014/main" id="{23D7E266-3E1A-B643-8D34-8AB29E0E94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71839" y="274837"/>
              <a:ext cx="1413236" cy="677176"/>
            </a:xfrm>
            <a:prstGeom prst="rect">
              <a:avLst/>
            </a:prstGeom>
          </p:spPr>
        </p:pic>
        <p:sp>
          <p:nvSpPr>
            <p:cNvPr id="24" name="Text Placeholder 2">
              <a:extLst>
                <a:ext uri="{FF2B5EF4-FFF2-40B4-BE49-F238E27FC236}">
                  <a16:creationId xmlns:a16="http://schemas.microsoft.com/office/drawing/2014/main" id="{58A62F81-7554-1A45-902B-85518C57503E}"/>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25" name="Text Placeholder 3">
              <a:extLst>
                <a:ext uri="{FF2B5EF4-FFF2-40B4-BE49-F238E27FC236}">
                  <a16:creationId xmlns:a16="http://schemas.microsoft.com/office/drawing/2014/main" id="{2D0636B7-8C61-AF45-8EF8-D8191C92F96B}"/>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sp>
        <p:nvSpPr>
          <p:cNvPr id="2" name="TextBox 1">
            <a:extLst>
              <a:ext uri="{FF2B5EF4-FFF2-40B4-BE49-F238E27FC236}">
                <a16:creationId xmlns:a16="http://schemas.microsoft.com/office/drawing/2014/main" id="{0D545623-25C2-E943-81A0-8BC5A6A60E96}"/>
              </a:ext>
            </a:extLst>
          </p:cNvPr>
          <p:cNvSpPr txBox="1"/>
          <p:nvPr/>
        </p:nvSpPr>
        <p:spPr>
          <a:xfrm>
            <a:off x="457200" y="7175275"/>
            <a:ext cx="5558588" cy="215444"/>
          </a:xfrm>
          <a:prstGeom prst="rect">
            <a:avLst/>
          </a:prstGeom>
          <a:noFill/>
        </p:spPr>
        <p:txBody>
          <a:bodyPr wrap="square" lIns="0" rtlCol="0">
            <a:spAutoFit/>
          </a:bodyPr>
          <a:lstStyle/>
          <a:p>
            <a:pPr marL="179388" indent="-179388"/>
            <a:r>
              <a:rPr lang="en-US" sz="800" dirty="0">
                <a:solidFill>
                  <a:srgbClr val="75787B"/>
                </a:solidFill>
                <a:latin typeface="Segoe UI" panose="020B0502040204020203" pitchFamily="34" charset="0"/>
                <a:cs typeface="Segoe UI" panose="020B0502040204020203" pitchFamily="34" charset="0"/>
              </a:rPr>
              <a:t>1 	Based on a total advance of $1,535 </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800" dirty="0">
                <a:solidFill>
                  <a:srgbClr val="75787B"/>
                </a:solidFill>
                <a:latin typeface="Segoe UI" panose="020B0502040204020203" pitchFamily="34" charset="0"/>
                <a:cs typeface="Segoe UI" panose="020B0502040204020203" pitchFamily="34" charset="0"/>
              </a:rPr>
              <a:t>$1,500 + $35 transaction fee</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800" dirty="0">
                <a:solidFill>
                  <a:srgbClr val="75787B"/>
                </a:solidFill>
                <a:latin typeface="Segoe UI" panose="020B0502040204020203" pitchFamily="34" charset="0"/>
                <a:cs typeface="Segoe UI" panose="020B0502040204020203" pitchFamily="34" charset="0"/>
              </a:rPr>
              <a:t>.</a:t>
            </a:r>
            <a:endParaRPr lang="en-US" altLang="en-US" sz="800" dirty="0">
              <a:solidFill>
                <a:srgbClr val="75787B"/>
              </a:solidFill>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23B1083D-1AFF-0F31-5CE3-50397C02E456}"/>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AC94B81E-3CC7-8915-A7C3-4A6D9B4CE6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26553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333541932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7026"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4" name="Picture 3" descr="Graphical user interface, text, application&#10;&#10;Description automatically generated">
            <a:extLst>
              <a:ext uri="{FF2B5EF4-FFF2-40B4-BE49-F238E27FC236}">
                <a16:creationId xmlns:a16="http://schemas.microsoft.com/office/drawing/2014/main" id="{3D8231DE-E916-D346-97F0-B6A8CBC8AD03}"/>
              </a:ext>
            </a:extLst>
          </p:cNvPr>
          <p:cNvPicPr>
            <a:picLocks noChangeAspect="1"/>
          </p:cNvPicPr>
          <p:nvPr/>
        </p:nvPicPr>
        <p:blipFill>
          <a:blip r:embed="rId7"/>
          <a:stretch>
            <a:fillRect/>
          </a:stretch>
        </p:blipFill>
        <p:spPr>
          <a:xfrm>
            <a:off x="342145" y="2550553"/>
            <a:ext cx="10265724" cy="4721745"/>
          </a:xfrm>
          <a:prstGeom prst="rect">
            <a:avLst/>
          </a:prstGeom>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14</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860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38F29BA9-AF7A-A545-82F1-6FC2A34FAD98}"/>
              </a:ext>
            </a:extLst>
          </p:cNvPr>
          <p:cNvSpPr txBox="1">
            <a:spLocks/>
          </p:cNvSpPr>
          <p:nvPr/>
        </p:nvSpPr>
        <p:spPr>
          <a:xfrm>
            <a:off x="385477" y="1728967"/>
            <a:ext cx="6979963" cy="57386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300" b="1" dirty="0">
                <a:solidFill>
                  <a:srgbClr val="3369FF"/>
                </a:solidFill>
                <a:latin typeface="Segoe UI" panose="020B0502040204020203" pitchFamily="34" charset="0"/>
                <a:cs typeface="Segoe UI" panose="020B0502040204020203" pitchFamily="34" charset="0"/>
              </a:rPr>
              <a:t>Worksheet 6-3: How much does it really cost?</a:t>
            </a:r>
            <a:endParaRPr lang="en-US" sz="23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p:txBody>
      </p:sp>
      <p:sp>
        <p:nvSpPr>
          <p:cNvPr id="25" name="Rectangle 3">
            <a:extLst>
              <a:ext uri="{FF2B5EF4-FFF2-40B4-BE49-F238E27FC236}">
                <a16:creationId xmlns:a16="http://schemas.microsoft.com/office/drawing/2014/main" id="{E41E2BFB-6ACC-8A42-8650-267D135203D9}"/>
              </a:ext>
            </a:extLst>
          </p:cNvPr>
          <p:cNvSpPr txBox="1">
            <a:spLocks noChangeArrowheads="1"/>
          </p:cNvSpPr>
          <p:nvPr/>
        </p:nvSpPr>
        <p:spPr>
          <a:xfrm>
            <a:off x="846138" y="4749117"/>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19 months</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6" name="Rectangle 3">
            <a:extLst>
              <a:ext uri="{FF2B5EF4-FFF2-40B4-BE49-F238E27FC236}">
                <a16:creationId xmlns:a16="http://schemas.microsoft.com/office/drawing/2014/main" id="{36C722D3-B165-AF47-9BB5-BB05256426A9}"/>
              </a:ext>
            </a:extLst>
          </p:cNvPr>
          <p:cNvSpPr txBox="1">
            <a:spLocks noChangeArrowheads="1"/>
          </p:cNvSpPr>
          <p:nvPr/>
        </p:nvSpPr>
        <p:spPr>
          <a:xfrm>
            <a:off x="846138" y="5709462"/>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$473.39</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27" name="Rectangle 3">
            <a:extLst>
              <a:ext uri="{FF2B5EF4-FFF2-40B4-BE49-F238E27FC236}">
                <a16:creationId xmlns:a16="http://schemas.microsoft.com/office/drawing/2014/main" id="{D9277342-A182-564C-B45A-EA9C0896C847}"/>
              </a:ext>
            </a:extLst>
          </p:cNvPr>
          <p:cNvSpPr txBox="1">
            <a:spLocks noChangeArrowheads="1"/>
          </p:cNvSpPr>
          <p:nvPr/>
        </p:nvSpPr>
        <p:spPr>
          <a:xfrm>
            <a:off x="846138" y="668021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$73.39</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0" name="Rectangle 3">
            <a:extLst>
              <a:ext uri="{FF2B5EF4-FFF2-40B4-BE49-F238E27FC236}">
                <a16:creationId xmlns:a16="http://schemas.microsoft.com/office/drawing/2014/main" id="{3ED90840-4A0D-3D4E-8EE7-D225C098ABA3}"/>
              </a:ext>
            </a:extLst>
          </p:cNvPr>
          <p:cNvSpPr txBox="1">
            <a:spLocks noChangeArrowheads="1"/>
          </p:cNvSpPr>
          <p:nvPr/>
        </p:nvSpPr>
        <p:spPr>
          <a:xfrm>
            <a:off x="5837700" y="4749117"/>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40 months</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1" name="Rectangle 3">
            <a:extLst>
              <a:ext uri="{FF2B5EF4-FFF2-40B4-BE49-F238E27FC236}">
                <a16:creationId xmlns:a16="http://schemas.microsoft.com/office/drawing/2014/main" id="{DA63DFB3-C613-2946-8171-91089D48EB4F}"/>
              </a:ext>
            </a:extLst>
          </p:cNvPr>
          <p:cNvSpPr txBox="1">
            <a:spLocks noChangeArrowheads="1"/>
          </p:cNvSpPr>
          <p:nvPr/>
        </p:nvSpPr>
        <p:spPr>
          <a:xfrm>
            <a:off x="5837700" y="5709462"/>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$559.36</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2" name="Rectangle 3">
            <a:extLst>
              <a:ext uri="{FF2B5EF4-FFF2-40B4-BE49-F238E27FC236}">
                <a16:creationId xmlns:a16="http://schemas.microsoft.com/office/drawing/2014/main" id="{0C6E8306-9D75-2449-AE31-0BDC0F74199A}"/>
              </a:ext>
            </a:extLst>
          </p:cNvPr>
          <p:cNvSpPr txBox="1">
            <a:spLocks noChangeArrowheads="1"/>
          </p:cNvSpPr>
          <p:nvPr/>
        </p:nvSpPr>
        <p:spPr>
          <a:xfrm>
            <a:off x="5837700" y="668021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$159.36</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19" name="Text Placeholder 4">
            <a:extLst>
              <a:ext uri="{FF2B5EF4-FFF2-40B4-BE49-F238E27FC236}">
                <a16:creationId xmlns:a16="http://schemas.microsoft.com/office/drawing/2014/main" id="{4FF00CEF-A6E7-D34E-B710-5DA58ED5A1B6}"/>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Making decisions – lesson 6 exercise </a:t>
            </a:r>
            <a:r>
              <a:rPr lang="en-US" b="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b="0" dirty="0"/>
              <a:t>cont.</a:t>
            </a:r>
            <a:r>
              <a:rPr lang="en-US" b="0"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grpSp>
        <p:nvGrpSpPr>
          <p:cNvPr id="18" name="Group 17">
            <a:extLst>
              <a:ext uri="{FF2B5EF4-FFF2-40B4-BE49-F238E27FC236}">
                <a16:creationId xmlns:a16="http://schemas.microsoft.com/office/drawing/2014/main" id="{7B3F52F3-4606-EF4C-93CD-D62D21477DB0}"/>
              </a:ext>
            </a:extLst>
          </p:cNvPr>
          <p:cNvGrpSpPr/>
          <p:nvPr/>
        </p:nvGrpSpPr>
        <p:grpSpPr>
          <a:xfrm>
            <a:off x="12771839" y="274837"/>
            <a:ext cx="1413236" cy="677176"/>
            <a:chOff x="12771839" y="274837"/>
            <a:chExt cx="1413236" cy="677176"/>
          </a:xfrm>
        </p:grpSpPr>
        <p:pic>
          <p:nvPicPr>
            <p:cNvPr id="23" name="Graphic 22">
              <a:extLst>
                <a:ext uri="{FF2B5EF4-FFF2-40B4-BE49-F238E27FC236}">
                  <a16:creationId xmlns:a16="http://schemas.microsoft.com/office/drawing/2014/main" id="{80E813D2-A8DC-824C-8403-B04066E040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4" name="Text Placeholder 2">
              <a:extLst>
                <a:ext uri="{FF2B5EF4-FFF2-40B4-BE49-F238E27FC236}">
                  <a16:creationId xmlns:a16="http://schemas.microsoft.com/office/drawing/2014/main" id="{E5968044-0AB6-B947-A832-66B875EB491F}"/>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33" name="Text Placeholder 3">
              <a:extLst>
                <a:ext uri="{FF2B5EF4-FFF2-40B4-BE49-F238E27FC236}">
                  <a16:creationId xmlns:a16="http://schemas.microsoft.com/office/drawing/2014/main" id="{51545F7C-66C6-4042-9D08-03428F665CD9}"/>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2" name="Straight Connector 1">
            <a:extLst>
              <a:ext uri="{FF2B5EF4-FFF2-40B4-BE49-F238E27FC236}">
                <a16:creationId xmlns:a16="http://schemas.microsoft.com/office/drawing/2014/main" id="{4BD5C17F-8677-F242-9862-A4BABBC682C0}"/>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DA8CE95E-E95C-1D9D-4923-88D3FA9B63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3528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18979624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8050"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15</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860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 text, application&#10;&#10;Description automatically generated">
            <a:extLst>
              <a:ext uri="{FF2B5EF4-FFF2-40B4-BE49-F238E27FC236}">
                <a16:creationId xmlns:a16="http://schemas.microsoft.com/office/drawing/2014/main" id="{FBA8F4AB-2495-004A-9550-DE57FEB8FD44}"/>
              </a:ext>
            </a:extLst>
          </p:cNvPr>
          <p:cNvPicPr>
            <a:picLocks noChangeAspect="1"/>
          </p:cNvPicPr>
          <p:nvPr/>
        </p:nvPicPr>
        <p:blipFill>
          <a:blip r:embed="rId7"/>
          <a:stretch>
            <a:fillRect/>
          </a:stretch>
        </p:blipFill>
        <p:spPr>
          <a:xfrm>
            <a:off x="282348" y="2461958"/>
            <a:ext cx="10613033" cy="4548442"/>
          </a:xfrm>
          <a:prstGeom prst="rect">
            <a:avLst/>
          </a:prstGeom>
        </p:spPr>
      </p:pic>
      <p:sp>
        <p:nvSpPr>
          <p:cNvPr id="24" name="Text Placeholder 1">
            <a:extLst>
              <a:ext uri="{FF2B5EF4-FFF2-40B4-BE49-F238E27FC236}">
                <a16:creationId xmlns:a16="http://schemas.microsoft.com/office/drawing/2014/main" id="{5A45292A-4E7D-774B-B0D1-2F9AF957633D}"/>
              </a:ext>
            </a:extLst>
          </p:cNvPr>
          <p:cNvSpPr txBox="1">
            <a:spLocks/>
          </p:cNvSpPr>
          <p:nvPr/>
        </p:nvSpPr>
        <p:spPr>
          <a:xfrm>
            <a:off x="385477" y="1724055"/>
            <a:ext cx="6979963" cy="57386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300" b="1" dirty="0">
                <a:solidFill>
                  <a:srgbClr val="3369FF"/>
                </a:solidFill>
                <a:latin typeface="Segoe UI" panose="020B0502040204020203" pitchFamily="34" charset="0"/>
                <a:cs typeface="Segoe UI" panose="020B0502040204020203" pitchFamily="34" charset="0"/>
              </a:rPr>
              <a:t>Worksheet 6-3: How much does it really cost?</a:t>
            </a:r>
            <a:endParaRPr lang="en-US" sz="23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p:txBody>
      </p:sp>
      <p:sp>
        <p:nvSpPr>
          <p:cNvPr id="27" name="Rectangle 3">
            <a:extLst>
              <a:ext uri="{FF2B5EF4-FFF2-40B4-BE49-F238E27FC236}">
                <a16:creationId xmlns:a16="http://schemas.microsoft.com/office/drawing/2014/main" id="{FEC22D99-D785-4049-9FCA-384A1D4FD96C}"/>
              </a:ext>
            </a:extLst>
          </p:cNvPr>
          <p:cNvSpPr txBox="1">
            <a:spLocks noChangeArrowheads="1"/>
          </p:cNvSpPr>
          <p:nvPr/>
        </p:nvSpPr>
        <p:spPr>
          <a:xfrm>
            <a:off x="846138" y="4596711"/>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$300.70</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0" name="Rectangle 3">
            <a:extLst>
              <a:ext uri="{FF2B5EF4-FFF2-40B4-BE49-F238E27FC236}">
                <a16:creationId xmlns:a16="http://schemas.microsoft.com/office/drawing/2014/main" id="{E53CE6D7-2C78-8A49-97D8-D908B1D7A237}"/>
              </a:ext>
            </a:extLst>
          </p:cNvPr>
          <p:cNvSpPr txBox="1">
            <a:spLocks noChangeArrowheads="1"/>
          </p:cNvSpPr>
          <p:nvPr/>
        </p:nvSpPr>
        <p:spPr>
          <a:xfrm>
            <a:off x="846138" y="5396183"/>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31 months</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1" name="Rectangle 3">
            <a:extLst>
              <a:ext uri="{FF2B5EF4-FFF2-40B4-BE49-F238E27FC236}">
                <a16:creationId xmlns:a16="http://schemas.microsoft.com/office/drawing/2014/main" id="{2FD576DF-9F6B-BE40-9D93-5D1025528B58}"/>
              </a:ext>
            </a:extLst>
          </p:cNvPr>
          <p:cNvSpPr txBox="1">
            <a:spLocks noChangeArrowheads="1"/>
          </p:cNvSpPr>
          <p:nvPr/>
        </p:nvSpPr>
        <p:spPr>
          <a:xfrm>
            <a:off x="846138" y="6400799"/>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$65.70</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2" name="Rectangle 3">
            <a:extLst>
              <a:ext uri="{FF2B5EF4-FFF2-40B4-BE49-F238E27FC236}">
                <a16:creationId xmlns:a16="http://schemas.microsoft.com/office/drawing/2014/main" id="{868CF001-5281-BF4D-87A3-04DAE060FC79}"/>
              </a:ext>
            </a:extLst>
          </p:cNvPr>
          <p:cNvSpPr txBox="1">
            <a:spLocks noChangeArrowheads="1"/>
          </p:cNvSpPr>
          <p:nvPr/>
        </p:nvSpPr>
        <p:spPr>
          <a:xfrm>
            <a:off x="5964705" y="4596711"/>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$257.71</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3" name="Rectangle 3">
            <a:extLst>
              <a:ext uri="{FF2B5EF4-FFF2-40B4-BE49-F238E27FC236}">
                <a16:creationId xmlns:a16="http://schemas.microsoft.com/office/drawing/2014/main" id="{0E283C9A-A5A5-3744-8F4C-BD610205D2D1}"/>
              </a:ext>
            </a:extLst>
          </p:cNvPr>
          <p:cNvSpPr txBox="1">
            <a:spLocks noChangeArrowheads="1"/>
          </p:cNvSpPr>
          <p:nvPr/>
        </p:nvSpPr>
        <p:spPr>
          <a:xfrm>
            <a:off x="5964705" y="5396183"/>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11 months</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4" name="Rectangle 3">
            <a:extLst>
              <a:ext uri="{FF2B5EF4-FFF2-40B4-BE49-F238E27FC236}">
                <a16:creationId xmlns:a16="http://schemas.microsoft.com/office/drawing/2014/main" id="{52AB0874-3544-5746-A18D-FC05F8C75B30}"/>
              </a:ext>
            </a:extLst>
          </p:cNvPr>
          <p:cNvSpPr txBox="1">
            <a:spLocks noChangeArrowheads="1"/>
          </p:cNvSpPr>
          <p:nvPr/>
        </p:nvSpPr>
        <p:spPr>
          <a:xfrm>
            <a:off x="5964705" y="6400799"/>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$22.71</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21" name="Text Placeholder 4">
            <a:extLst>
              <a:ext uri="{FF2B5EF4-FFF2-40B4-BE49-F238E27FC236}">
                <a16:creationId xmlns:a16="http://schemas.microsoft.com/office/drawing/2014/main" id="{D3136259-12A6-DD42-8505-027167888F4F}"/>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Making decisions – lesson 6 exercise </a:t>
            </a:r>
            <a:r>
              <a:rPr lang="en-US" b="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b="0" dirty="0"/>
              <a:t>cont.</a:t>
            </a:r>
            <a:r>
              <a:rPr lang="en-US" b="0"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grpSp>
        <p:nvGrpSpPr>
          <p:cNvPr id="18" name="Group 17">
            <a:extLst>
              <a:ext uri="{FF2B5EF4-FFF2-40B4-BE49-F238E27FC236}">
                <a16:creationId xmlns:a16="http://schemas.microsoft.com/office/drawing/2014/main" id="{D4B801DF-2B4A-D94F-A3F1-FAD8C8130212}"/>
              </a:ext>
            </a:extLst>
          </p:cNvPr>
          <p:cNvGrpSpPr/>
          <p:nvPr/>
        </p:nvGrpSpPr>
        <p:grpSpPr>
          <a:xfrm>
            <a:off x="12771839" y="274837"/>
            <a:ext cx="1413236" cy="677176"/>
            <a:chOff x="12771839" y="274837"/>
            <a:chExt cx="1413236" cy="677176"/>
          </a:xfrm>
        </p:grpSpPr>
        <p:pic>
          <p:nvPicPr>
            <p:cNvPr id="19" name="Graphic 18">
              <a:extLst>
                <a:ext uri="{FF2B5EF4-FFF2-40B4-BE49-F238E27FC236}">
                  <a16:creationId xmlns:a16="http://schemas.microsoft.com/office/drawing/2014/main" id="{73837FCD-0E68-3845-8846-E90C621EE4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0" name="Text Placeholder 2">
              <a:extLst>
                <a:ext uri="{FF2B5EF4-FFF2-40B4-BE49-F238E27FC236}">
                  <a16:creationId xmlns:a16="http://schemas.microsoft.com/office/drawing/2014/main" id="{D99383E7-CDCF-6549-A420-82CF26FA67EF}"/>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25" name="Text Placeholder 3">
              <a:extLst>
                <a:ext uri="{FF2B5EF4-FFF2-40B4-BE49-F238E27FC236}">
                  <a16:creationId xmlns:a16="http://schemas.microsoft.com/office/drawing/2014/main" id="{B00CCE58-B726-1F46-AEB6-C0E61DAABD05}"/>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2" name="Straight Connector 1">
            <a:extLst>
              <a:ext uri="{FF2B5EF4-FFF2-40B4-BE49-F238E27FC236}">
                <a16:creationId xmlns:a16="http://schemas.microsoft.com/office/drawing/2014/main" id="{23A859E6-0A6B-D374-7F12-B76813CF44ED}"/>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0F2D3ADA-02BB-B88E-6F42-049A1FFE4E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4428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text&#10;&#10;Description automatically generated">
            <a:extLst>
              <a:ext uri="{FF2B5EF4-FFF2-40B4-BE49-F238E27FC236}">
                <a16:creationId xmlns:a16="http://schemas.microsoft.com/office/drawing/2014/main" id="{BCEE9FF3-EC97-7F45-C395-87E84BEDEE6C}"/>
              </a:ext>
            </a:extLst>
          </p:cNvPr>
          <p:cNvPicPr>
            <a:picLocks noChangeAspect="1"/>
          </p:cNvPicPr>
          <p:nvPr/>
        </p:nvPicPr>
        <p:blipFill>
          <a:blip r:embed="rId5">
            <a:alphaModFix/>
          </a:blip>
          <a:stretch>
            <a:fillRect/>
          </a:stretch>
        </p:blipFill>
        <p:spPr>
          <a:xfrm>
            <a:off x="413357" y="2655392"/>
            <a:ext cx="6695696" cy="1548170"/>
          </a:xfrm>
          <a:prstGeom prst="rect">
            <a:avLst/>
          </a:prstGeom>
        </p:spPr>
      </p:pic>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137004084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9074" name="think-cell Slide" r:id="rId6" imgW="7772400" imgH="10058400" progId="TCLayout.ActiveDocument.1">
                  <p:embed/>
                </p:oleObj>
              </mc:Choice>
              <mc:Fallback>
                <p:oleObj name="think-cell Slide" r:id="rId6"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16</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860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389167DE-B1FF-2B4F-8853-9F12177D01B1}"/>
              </a:ext>
            </a:extLst>
          </p:cNvPr>
          <p:cNvSpPr txBox="1">
            <a:spLocks/>
          </p:cNvSpPr>
          <p:nvPr/>
        </p:nvSpPr>
        <p:spPr>
          <a:xfrm>
            <a:off x="385477" y="1723221"/>
            <a:ext cx="6979963" cy="57386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300" b="1" dirty="0">
                <a:solidFill>
                  <a:srgbClr val="3369FF"/>
                </a:solidFill>
                <a:latin typeface="Segoe UI" panose="020B0502040204020203" pitchFamily="34" charset="0"/>
                <a:cs typeface="Segoe UI" panose="020B0502040204020203" pitchFamily="34" charset="0"/>
              </a:rPr>
              <a:t>Worksheet 6-4: How deep can they go?</a:t>
            </a:r>
            <a:endParaRPr lang="en-US" sz="23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p:txBody>
      </p:sp>
      <p:sp>
        <p:nvSpPr>
          <p:cNvPr id="31" name="Rectangle 3">
            <a:extLst>
              <a:ext uri="{FF2B5EF4-FFF2-40B4-BE49-F238E27FC236}">
                <a16:creationId xmlns:a16="http://schemas.microsoft.com/office/drawing/2014/main" id="{1E172234-AF96-3248-A456-7056D9067B89}"/>
              </a:ext>
            </a:extLst>
          </p:cNvPr>
          <p:cNvSpPr txBox="1">
            <a:spLocks noChangeArrowheads="1"/>
          </p:cNvSpPr>
          <p:nvPr/>
        </p:nvSpPr>
        <p:spPr>
          <a:xfrm>
            <a:off x="709226" y="4129976"/>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$120</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2" name="Rectangle 3">
            <a:extLst>
              <a:ext uri="{FF2B5EF4-FFF2-40B4-BE49-F238E27FC236}">
                <a16:creationId xmlns:a16="http://schemas.microsoft.com/office/drawing/2014/main" id="{CC0264F7-4492-864C-8E45-AAD9280FF550}"/>
              </a:ext>
            </a:extLst>
          </p:cNvPr>
          <p:cNvSpPr txBox="1">
            <a:spLocks noChangeArrowheads="1"/>
          </p:cNvSpPr>
          <p:nvPr/>
        </p:nvSpPr>
        <p:spPr>
          <a:xfrm>
            <a:off x="709226" y="4465341"/>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$1,200 x 10% = $120</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3" name="Rectangle 3">
            <a:extLst>
              <a:ext uri="{FF2B5EF4-FFF2-40B4-BE49-F238E27FC236}">
                <a16:creationId xmlns:a16="http://schemas.microsoft.com/office/drawing/2014/main" id="{750F693D-C66E-DC48-B12A-775749ECB861}"/>
              </a:ext>
            </a:extLst>
          </p:cNvPr>
          <p:cNvSpPr txBox="1">
            <a:spLocks noChangeArrowheads="1"/>
          </p:cNvSpPr>
          <p:nvPr/>
        </p:nvSpPr>
        <p:spPr>
          <a:xfrm>
            <a:off x="7680225" y="4367183"/>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$0</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4" name="Rectangle 3">
            <a:extLst>
              <a:ext uri="{FF2B5EF4-FFF2-40B4-BE49-F238E27FC236}">
                <a16:creationId xmlns:a16="http://schemas.microsoft.com/office/drawing/2014/main" id="{DBB78E02-5E21-3F46-9E61-FE639D14484A}"/>
              </a:ext>
            </a:extLst>
          </p:cNvPr>
          <p:cNvSpPr txBox="1">
            <a:spLocks noChangeArrowheads="1"/>
          </p:cNvSpPr>
          <p:nvPr/>
        </p:nvSpPr>
        <p:spPr>
          <a:xfrm>
            <a:off x="7680225" y="469900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$800 x 10% = $80</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5" name="Rectangle 3">
            <a:extLst>
              <a:ext uri="{FF2B5EF4-FFF2-40B4-BE49-F238E27FC236}">
                <a16:creationId xmlns:a16="http://schemas.microsoft.com/office/drawing/2014/main" id="{A9D67523-76F0-804C-BB32-F77578C2ACC6}"/>
              </a:ext>
            </a:extLst>
          </p:cNvPr>
          <p:cNvSpPr txBox="1">
            <a:spLocks noChangeArrowheads="1"/>
          </p:cNvSpPr>
          <p:nvPr/>
        </p:nvSpPr>
        <p:spPr>
          <a:xfrm>
            <a:off x="7680225" y="5038766"/>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$80 – $80 = $0</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18" name="Text Placeholder 4">
            <a:extLst>
              <a:ext uri="{FF2B5EF4-FFF2-40B4-BE49-F238E27FC236}">
                <a16:creationId xmlns:a16="http://schemas.microsoft.com/office/drawing/2014/main" id="{799E21A7-3E1F-7D42-A552-F5E7DB5FE237}"/>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Making decisions – lesson 6 exercise</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21" name="Group 20">
            <a:extLst>
              <a:ext uri="{FF2B5EF4-FFF2-40B4-BE49-F238E27FC236}">
                <a16:creationId xmlns:a16="http://schemas.microsoft.com/office/drawing/2014/main" id="{CA4CB8A3-5F4A-B34F-BA99-5FF682519E60}"/>
              </a:ext>
            </a:extLst>
          </p:cNvPr>
          <p:cNvGrpSpPr/>
          <p:nvPr/>
        </p:nvGrpSpPr>
        <p:grpSpPr>
          <a:xfrm>
            <a:off x="12771839" y="274837"/>
            <a:ext cx="1413236" cy="677176"/>
            <a:chOff x="12771839" y="274837"/>
            <a:chExt cx="1413236" cy="677176"/>
          </a:xfrm>
        </p:grpSpPr>
        <p:pic>
          <p:nvPicPr>
            <p:cNvPr id="22" name="Graphic 21">
              <a:extLst>
                <a:ext uri="{FF2B5EF4-FFF2-40B4-BE49-F238E27FC236}">
                  <a16:creationId xmlns:a16="http://schemas.microsoft.com/office/drawing/2014/main" id="{C9055280-9254-8247-B20A-6C6087A946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3" name="Text Placeholder 2">
              <a:extLst>
                <a:ext uri="{FF2B5EF4-FFF2-40B4-BE49-F238E27FC236}">
                  <a16:creationId xmlns:a16="http://schemas.microsoft.com/office/drawing/2014/main" id="{9C9C3B58-BC83-7246-951C-3F24450B8664}"/>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24" name="Text Placeholder 3">
              <a:extLst>
                <a:ext uri="{FF2B5EF4-FFF2-40B4-BE49-F238E27FC236}">
                  <a16:creationId xmlns:a16="http://schemas.microsoft.com/office/drawing/2014/main" id="{53D7DFC0-5E2F-8549-9B9A-7CF019BC961E}"/>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2" name="Straight Connector 1">
            <a:extLst>
              <a:ext uri="{FF2B5EF4-FFF2-40B4-BE49-F238E27FC236}">
                <a16:creationId xmlns:a16="http://schemas.microsoft.com/office/drawing/2014/main" id="{ACDB90C6-5118-89C7-09A8-6264AF369D8A}"/>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5D463B38-647D-0D6A-B578-2D1530B533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grpSp>
        <p:nvGrpSpPr>
          <p:cNvPr id="13" name="Group 12">
            <a:extLst>
              <a:ext uri="{FF2B5EF4-FFF2-40B4-BE49-F238E27FC236}">
                <a16:creationId xmlns:a16="http://schemas.microsoft.com/office/drawing/2014/main" id="{CB9EAACC-27D8-E42B-83EE-5A337291BB9C}"/>
              </a:ext>
            </a:extLst>
          </p:cNvPr>
          <p:cNvGrpSpPr/>
          <p:nvPr/>
        </p:nvGrpSpPr>
        <p:grpSpPr>
          <a:xfrm>
            <a:off x="652463" y="4437757"/>
            <a:ext cx="6319836" cy="344550"/>
            <a:chOff x="615817" y="4595284"/>
            <a:chExt cx="5896649" cy="302217"/>
          </a:xfrm>
        </p:grpSpPr>
        <p:cxnSp>
          <p:nvCxnSpPr>
            <p:cNvPr id="10" name="Straight Connector 9">
              <a:extLst>
                <a:ext uri="{FF2B5EF4-FFF2-40B4-BE49-F238E27FC236}">
                  <a16:creationId xmlns:a16="http://schemas.microsoft.com/office/drawing/2014/main" id="{7EABFCC9-664D-1A28-87B5-95F73597960E}"/>
                </a:ext>
              </a:extLst>
            </p:cNvPr>
            <p:cNvCxnSpPr>
              <a:cxnSpLocks/>
            </p:cNvCxnSpPr>
            <p:nvPr/>
          </p:nvCxnSpPr>
          <p:spPr>
            <a:xfrm>
              <a:off x="615817" y="4595284"/>
              <a:ext cx="5896649"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C7BC4B-FAFD-BF01-0849-6D541C4AD76F}"/>
                </a:ext>
              </a:extLst>
            </p:cNvPr>
            <p:cNvCxnSpPr>
              <a:cxnSpLocks/>
            </p:cNvCxnSpPr>
            <p:nvPr/>
          </p:nvCxnSpPr>
          <p:spPr>
            <a:xfrm>
              <a:off x="615817" y="4897501"/>
              <a:ext cx="5896649"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7216C023-F4A9-6625-F963-5C34457A38B7}"/>
              </a:ext>
            </a:extLst>
          </p:cNvPr>
          <p:cNvPicPr>
            <a:picLocks noChangeAspect="1"/>
          </p:cNvPicPr>
          <p:nvPr/>
        </p:nvPicPr>
        <p:blipFill>
          <a:blip r:embed="rId12">
            <a:alphaModFix/>
          </a:blip>
          <a:stretch>
            <a:fillRect/>
          </a:stretch>
        </p:blipFill>
        <p:spPr>
          <a:xfrm>
            <a:off x="7345929" y="3627421"/>
            <a:ext cx="6777481" cy="804733"/>
          </a:xfrm>
          <a:prstGeom prst="rect">
            <a:avLst/>
          </a:prstGeom>
        </p:spPr>
      </p:pic>
      <p:grpSp>
        <p:nvGrpSpPr>
          <p:cNvPr id="39" name="Group 38">
            <a:extLst>
              <a:ext uri="{FF2B5EF4-FFF2-40B4-BE49-F238E27FC236}">
                <a16:creationId xmlns:a16="http://schemas.microsoft.com/office/drawing/2014/main" id="{72E3F05F-3A34-651C-2D52-477199319A94}"/>
              </a:ext>
            </a:extLst>
          </p:cNvPr>
          <p:cNvGrpSpPr/>
          <p:nvPr/>
        </p:nvGrpSpPr>
        <p:grpSpPr>
          <a:xfrm>
            <a:off x="7619999" y="4666357"/>
            <a:ext cx="6286501" cy="683763"/>
            <a:chOff x="7576831" y="4423009"/>
            <a:chExt cx="6514760" cy="683763"/>
          </a:xfrm>
        </p:grpSpPr>
        <p:grpSp>
          <p:nvGrpSpPr>
            <p:cNvPr id="25" name="Group 24">
              <a:extLst>
                <a:ext uri="{FF2B5EF4-FFF2-40B4-BE49-F238E27FC236}">
                  <a16:creationId xmlns:a16="http://schemas.microsoft.com/office/drawing/2014/main" id="{E5C79310-A2FA-BA99-3553-0835A9A20F5F}"/>
                </a:ext>
              </a:extLst>
            </p:cNvPr>
            <p:cNvGrpSpPr/>
            <p:nvPr/>
          </p:nvGrpSpPr>
          <p:grpSpPr>
            <a:xfrm>
              <a:off x="7576831" y="4423009"/>
              <a:ext cx="6514760" cy="344550"/>
              <a:chOff x="615817" y="4595284"/>
              <a:chExt cx="5896649" cy="302217"/>
            </a:xfrm>
          </p:grpSpPr>
          <p:cxnSp>
            <p:nvCxnSpPr>
              <p:cNvPr id="26" name="Straight Connector 25">
                <a:extLst>
                  <a:ext uri="{FF2B5EF4-FFF2-40B4-BE49-F238E27FC236}">
                    <a16:creationId xmlns:a16="http://schemas.microsoft.com/office/drawing/2014/main" id="{0D14C680-A06C-A4E5-CB3F-524C208919A9}"/>
                  </a:ext>
                </a:extLst>
              </p:cNvPr>
              <p:cNvCxnSpPr>
                <a:cxnSpLocks/>
              </p:cNvCxnSpPr>
              <p:nvPr/>
            </p:nvCxnSpPr>
            <p:spPr>
              <a:xfrm>
                <a:off x="615817" y="4595284"/>
                <a:ext cx="5896649"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1CFB2A-F3DA-BA84-2932-20775366EA2A}"/>
                  </a:ext>
                </a:extLst>
              </p:cNvPr>
              <p:cNvCxnSpPr>
                <a:cxnSpLocks/>
              </p:cNvCxnSpPr>
              <p:nvPr/>
            </p:nvCxnSpPr>
            <p:spPr>
              <a:xfrm>
                <a:off x="615817" y="4897501"/>
                <a:ext cx="5896649"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A1C23D24-D264-7A18-4BEF-F245E80447C6}"/>
                </a:ext>
              </a:extLst>
            </p:cNvPr>
            <p:cNvCxnSpPr>
              <a:cxnSpLocks/>
            </p:cNvCxnSpPr>
            <p:nvPr/>
          </p:nvCxnSpPr>
          <p:spPr>
            <a:xfrm>
              <a:off x="7576831" y="5106772"/>
              <a:ext cx="6514760"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35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0098"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17</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860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5" name="Text Placeholder 1">
            <a:extLst>
              <a:ext uri="{FF2B5EF4-FFF2-40B4-BE49-F238E27FC236}">
                <a16:creationId xmlns:a16="http://schemas.microsoft.com/office/drawing/2014/main" id="{50F17DFD-EA9A-A145-BA37-E000FFD66627}"/>
              </a:ext>
            </a:extLst>
          </p:cNvPr>
          <p:cNvSpPr txBox="1">
            <a:spLocks/>
          </p:cNvSpPr>
          <p:nvPr/>
        </p:nvSpPr>
        <p:spPr>
          <a:xfrm>
            <a:off x="385477" y="1724055"/>
            <a:ext cx="6979963" cy="57386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300" b="1" dirty="0">
                <a:solidFill>
                  <a:srgbClr val="3369FF"/>
                </a:solidFill>
                <a:latin typeface="Segoe UI" panose="020B0502040204020203" pitchFamily="34" charset="0"/>
                <a:cs typeface="Segoe UI" panose="020B0502040204020203" pitchFamily="34" charset="0"/>
              </a:rPr>
              <a:t>Worksheet 6-4: How deep can they go?</a:t>
            </a:r>
            <a:endParaRPr lang="en-US" sz="23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p:txBody>
      </p:sp>
      <p:sp>
        <p:nvSpPr>
          <p:cNvPr id="30" name="Rectangle 3">
            <a:extLst>
              <a:ext uri="{FF2B5EF4-FFF2-40B4-BE49-F238E27FC236}">
                <a16:creationId xmlns:a16="http://schemas.microsoft.com/office/drawing/2014/main" id="{C0E61EDE-146B-494D-860F-02E07BBE7D58}"/>
              </a:ext>
            </a:extLst>
          </p:cNvPr>
          <p:cNvSpPr txBox="1">
            <a:spLocks noChangeArrowheads="1"/>
          </p:cNvSpPr>
          <p:nvPr/>
        </p:nvSpPr>
        <p:spPr>
          <a:xfrm>
            <a:off x="724957" y="3248484"/>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$45</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1" name="Rectangle 3">
            <a:extLst>
              <a:ext uri="{FF2B5EF4-FFF2-40B4-BE49-F238E27FC236}">
                <a16:creationId xmlns:a16="http://schemas.microsoft.com/office/drawing/2014/main" id="{0F28AC1F-EF25-A149-ADE1-81DB1AF6A76B}"/>
              </a:ext>
            </a:extLst>
          </p:cNvPr>
          <p:cNvSpPr txBox="1">
            <a:spLocks noChangeArrowheads="1"/>
          </p:cNvSpPr>
          <p:nvPr/>
        </p:nvSpPr>
        <p:spPr>
          <a:xfrm>
            <a:off x="724957" y="3581687"/>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$450 x 10% = $45</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2" name="Rectangle 3">
            <a:extLst>
              <a:ext uri="{FF2B5EF4-FFF2-40B4-BE49-F238E27FC236}">
                <a16:creationId xmlns:a16="http://schemas.microsoft.com/office/drawing/2014/main" id="{5E05BEDE-6CB6-3D4B-91A5-7C47C4F4AEDA}"/>
              </a:ext>
            </a:extLst>
          </p:cNvPr>
          <p:cNvSpPr txBox="1">
            <a:spLocks noChangeArrowheads="1"/>
          </p:cNvSpPr>
          <p:nvPr/>
        </p:nvSpPr>
        <p:spPr>
          <a:xfrm>
            <a:off x="7719180" y="4125017"/>
            <a:ext cx="1967746"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 </a:t>
            </a:r>
            <a:r>
              <a:rPr lang="en-US" sz="1400" dirty="0">
                <a:solidFill>
                  <a:srgbClr val="3369FF"/>
                </a:solidFill>
                <a:latin typeface="Segoe UI" panose="020B0502040204020203" pitchFamily="34" charset="0"/>
                <a:cs typeface="Segoe UI" panose="020B0502040204020203" pitchFamily="34" charset="0"/>
              </a:rPr>
              <a:t>$640 x 12 = $7,680</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3" name="Rectangle 3">
            <a:extLst>
              <a:ext uri="{FF2B5EF4-FFF2-40B4-BE49-F238E27FC236}">
                <a16:creationId xmlns:a16="http://schemas.microsoft.com/office/drawing/2014/main" id="{9492C79D-8348-5746-9EBB-BD9C1FBBFCA4}"/>
              </a:ext>
            </a:extLst>
          </p:cNvPr>
          <p:cNvSpPr txBox="1">
            <a:spLocks noChangeArrowheads="1"/>
          </p:cNvSpPr>
          <p:nvPr/>
        </p:nvSpPr>
        <p:spPr>
          <a:xfrm>
            <a:off x="7719180" y="4472968"/>
            <a:ext cx="1967746"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$7,680 x 20% = $1,536</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5" name="Rectangle 3">
            <a:extLst>
              <a:ext uri="{FF2B5EF4-FFF2-40B4-BE49-F238E27FC236}">
                <a16:creationId xmlns:a16="http://schemas.microsoft.com/office/drawing/2014/main" id="{BC6DE58D-5AA4-734E-A23F-F12176E2FA2C}"/>
              </a:ext>
            </a:extLst>
          </p:cNvPr>
          <p:cNvSpPr txBox="1">
            <a:spLocks noChangeArrowheads="1"/>
          </p:cNvSpPr>
          <p:nvPr/>
        </p:nvSpPr>
        <p:spPr>
          <a:xfrm>
            <a:off x="10148511" y="4125017"/>
            <a:ext cx="1967746"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(B) </a:t>
            </a:r>
            <a:r>
              <a:rPr lang="en-US" sz="1400" dirty="0">
                <a:solidFill>
                  <a:srgbClr val="3369FF"/>
                </a:solidFill>
                <a:latin typeface="Segoe UI" panose="020B0502040204020203" pitchFamily="34" charset="0"/>
                <a:cs typeface="Segoe UI" panose="020B0502040204020203" pitchFamily="34" charset="0"/>
              </a:rPr>
              <a:t>$640 x 10% = $64</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6" name="Rectangle 3">
            <a:extLst>
              <a:ext uri="{FF2B5EF4-FFF2-40B4-BE49-F238E27FC236}">
                <a16:creationId xmlns:a16="http://schemas.microsoft.com/office/drawing/2014/main" id="{BC773C8E-F335-0E44-8F17-E7EB5717463B}"/>
              </a:ext>
            </a:extLst>
          </p:cNvPr>
          <p:cNvSpPr txBox="1">
            <a:spLocks noChangeArrowheads="1"/>
          </p:cNvSpPr>
          <p:nvPr/>
        </p:nvSpPr>
        <p:spPr>
          <a:xfrm>
            <a:off x="10148511" y="4472968"/>
            <a:ext cx="1967746"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$125 + $40 = $165</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7" name="Rectangle 3">
            <a:extLst>
              <a:ext uri="{FF2B5EF4-FFF2-40B4-BE49-F238E27FC236}">
                <a16:creationId xmlns:a16="http://schemas.microsoft.com/office/drawing/2014/main" id="{459DB615-2ED1-9047-8699-C8066060F7A3}"/>
              </a:ext>
            </a:extLst>
          </p:cNvPr>
          <p:cNvSpPr txBox="1">
            <a:spLocks noChangeArrowheads="1"/>
          </p:cNvSpPr>
          <p:nvPr/>
        </p:nvSpPr>
        <p:spPr>
          <a:xfrm>
            <a:off x="10148511" y="4816732"/>
            <a:ext cx="1967746"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$165 / $640 = 26%</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8" name="Rectangle 3">
            <a:extLst>
              <a:ext uri="{FF2B5EF4-FFF2-40B4-BE49-F238E27FC236}">
                <a16:creationId xmlns:a16="http://schemas.microsoft.com/office/drawing/2014/main" id="{B2E5C445-322D-E54B-A751-05953FF25AD4}"/>
              </a:ext>
            </a:extLst>
          </p:cNvPr>
          <p:cNvSpPr txBox="1">
            <a:spLocks noChangeArrowheads="1"/>
          </p:cNvSpPr>
          <p:nvPr/>
        </p:nvSpPr>
        <p:spPr>
          <a:xfrm>
            <a:off x="10148511" y="5164683"/>
            <a:ext cx="3323167"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No – 26% is over safe debt load. </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39" name="Rectangle 3">
            <a:extLst>
              <a:ext uri="{FF2B5EF4-FFF2-40B4-BE49-F238E27FC236}">
                <a16:creationId xmlns:a16="http://schemas.microsoft.com/office/drawing/2014/main" id="{C258CCBA-CE60-A241-8167-875E2F2943EE}"/>
              </a:ext>
            </a:extLst>
          </p:cNvPr>
          <p:cNvSpPr txBox="1">
            <a:spLocks noChangeArrowheads="1"/>
          </p:cNvSpPr>
          <p:nvPr/>
        </p:nvSpPr>
        <p:spPr>
          <a:xfrm>
            <a:off x="12662654" y="4125017"/>
            <a:ext cx="1442813"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(C) </a:t>
            </a:r>
            <a:r>
              <a:rPr lang="en-US" sz="1400" dirty="0">
                <a:solidFill>
                  <a:srgbClr val="3369FF"/>
                </a:solidFill>
                <a:latin typeface="Segoe UI" panose="020B0502040204020203" pitchFamily="34" charset="0"/>
                <a:cs typeface="Segoe UI" panose="020B0502040204020203" pitchFamily="34" charset="0"/>
              </a:rPr>
              <a:t>26%</a:t>
            </a: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2" name="Text Placeholder 4">
            <a:extLst>
              <a:ext uri="{FF2B5EF4-FFF2-40B4-BE49-F238E27FC236}">
                <a16:creationId xmlns:a16="http://schemas.microsoft.com/office/drawing/2014/main" id="{C0540A47-BE29-B143-B582-319B10534EAE}"/>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Making decisions – lesson 6 exercise</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26" name="Group 25">
            <a:extLst>
              <a:ext uri="{FF2B5EF4-FFF2-40B4-BE49-F238E27FC236}">
                <a16:creationId xmlns:a16="http://schemas.microsoft.com/office/drawing/2014/main" id="{04A9C02C-9B0C-F445-B2D0-B391A6A0AA3B}"/>
              </a:ext>
            </a:extLst>
          </p:cNvPr>
          <p:cNvGrpSpPr/>
          <p:nvPr/>
        </p:nvGrpSpPr>
        <p:grpSpPr>
          <a:xfrm>
            <a:off x="12771839" y="274837"/>
            <a:ext cx="1413236" cy="677176"/>
            <a:chOff x="12771839" y="274837"/>
            <a:chExt cx="1413236" cy="677176"/>
          </a:xfrm>
        </p:grpSpPr>
        <p:pic>
          <p:nvPicPr>
            <p:cNvPr id="27" name="Graphic 26">
              <a:extLst>
                <a:ext uri="{FF2B5EF4-FFF2-40B4-BE49-F238E27FC236}">
                  <a16:creationId xmlns:a16="http://schemas.microsoft.com/office/drawing/2014/main" id="{F7814DE8-706E-0B48-A5D9-C80E4F685A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34" name="Text Placeholder 2">
              <a:extLst>
                <a:ext uri="{FF2B5EF4-FFF2-40B4-BE49-F238E27FC236}">
                  <a16:creationId xmlns:a16="http://schemas.microsoft.com/office/drawing/2014/main" id="{1E65C4E2-DCAD-B046-8974-43ACE3D9632C}"/>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40" name="Text Placeholder 3">
              <a:extLst>
                <a:ext uri="{FF2B5EF4-FFF2-40B4-BE49-F238E27FC236}">
                  <a16:creationId xmlns:a16="http://schemas.microsoft.com/office/drawing/2014/main" id="{C3471B36-8831-F845-AD25-A16B892BD6E3}"/>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2" name="Straight Connector 1">
            <a:extLst>
              <a:ext uri="{FF2B5EF4-FFF2-40B4-BE49-F238E27FC236}">
                <a16:creationId xmlns:a16="http://schemas.microsoft.com/office/drawing/2014/main" id="{6BD445B5-C9CD-CBE8-6276-E937B30C8249}"/>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6E4D6A51-5151-37E6-4AFD-B4493E6790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pic>
        <p:nvPicPr>
          <p:cNvPr id="8" name="Picture 7">
            <a:extLst>
              <a:ext uri="{FF2B5EF4-FFF2-40B4-BE49-F238E27FC236}">
                <a16:creationId xmlns:a16="http://schemas.microsoft.com/office/drawing/2014/main" id="{E4434580-F86E-B48B-8945-D79704DA00E7}"/>
              </a:ext>
            </a:extLst>
          </p:cNvPr>
          <p:cNvPicPr>
            <a:picLocks noChangeAspect="1"/>
          </p:cNvPicPr>
          <p:nvPr/>
        </p:nvPicPr>
        <p:blipFill>
          <a:blip r:embed="rId11">
            <a:alphaModFix/>
          </a:blip>
          <a:stretch>
            <a:fillRect/>
          </a:stretch>
        </p:blipFill>
        <p:spPr>
          <a:xfrm>
            <a:off x="439722" y="2607466"/>
            <a:ext cx="6577780" cy="581257"/>
          </a:xfrm>
          <a:prstGeom prst="rect">
            <a:avLst/>
          </a:prstGeom>
        </p:spPr>
      </p:pic>
      <p:pic>
        <p:nvPicPr>
          <p:cNvPr id="11" name="Picture 10" descr="Text&#10;&#10;Description automatically generated">
            <a:extLst>
              <a:ext uri="{FF2B5EF4-FFF2-40B4-BE49-F238E27FC236}">
                <a16:creationId xmlns:a16="http://schemas.microsoft.com/office/drawing/2014/main" id="{697874C0-D4D0-5E16-3F3F-925EB7C495C3}"/>
              </a:ext>
            </a:extLst>
          </p:cNvPr>
          <p:cNvPicPr>
            <a:picLocks noChangeAspect="1"/>
          </p:cNvPicPr>
          <p:nvPr/>
        </p:nvPicPr>
        <p:blipFill>
          <a:blip r:embed="rId12">
            <a:alphaModFix/>
          </a:blip>
          <a:stretch>
            <a:fillRect/>
          </a:stretch>
        </p:blipFill>
        <p:spPr>
          <a:xfrm>
            <a:off x="7348762" y="2607466"/>
            <a:ext cx="6836313" cy="1436510"/>
          </a:xfrm>
          <a:prstGeom prst="rect">
            <a:avLst/>
          </a:prstGeom>
        </p:spPr>
      </p:pic>
      <p:grpSp>
        <p:nvGrpSpPr>
          <p:cNvPr id="12" name="Group 11">
            <a:extLst>
              <a:ext uri="{FF2B5EF4-FFF2-40B4-BE49-F238E27FC236}">
                <a16:creationId xmlns:a16="http://schemas.microsoft.com/office/drawing/2014/main" id="{367135BD-1B64-5375-C734-B834AAE95096}"/>
              </a:ext>
            </a:extLst>
          </p:cNvPr>
          <p:cNvGrpSpPr/>
          <p:nvPr/>
        </p:nvGrpSpPr>
        <p:grpSpPr>
          <a:xfrm>
            <a:off x="647328" y="3549889"/>
            <a:ext cx="5989446" cy="683763"/>
            <a:chOff x="7576831" y="4423009"/>
            <a:chExt cx="6514760" cy="683763"/>
          </a:xfrm>
        </p:grpSpPr>
        <p:grpSp>
          <p:nvGrpSpPr>
            <p:cNvPr id="13" name="Group 12">
              <a:extLst>
                <a:ext uri="{FF2B5EF4-FFF2-40B4-BE49-F238E27FC236}">
                  <a16:creationId xmlns:a16="http://schemas.microsoft.com/office/drawing/2014/main" id="{3E55E027-337C-256C-7DD0-FACF9153E143}"/>
                </a:ext>
              </a:extLst>
            </p:cNvPr>
            <p:cNvGrpSpPr/>
            <p:nvPr/>
          </p:nvGrpSpPr>
          <p:grpSpPr>
            <a:xfrm>
              <a:off x="7576831" y="4423009"/>
              <a:ext cx="6514760" cy="344550"/>
              <a:chOff x="615817" y="4595284"/>
              <a:chExt cx="5896649" cy="302217"/>
            </a:xfrm>
          </p:grpSpPr>
          <p:cxnSp>
            <p:nvCxnSpPr>
              <p:cNvPr id="15" name="Straight Connector 14">
                <a:extLst>
                  <a:ext uri="{FF2B5EF4-FFF2-40B4-BE49-F238E27FC236}">
                    <a16:creationId xmlns:a16="http://schemas.microsoft.com/office/drawing/2014/main" id="{F5A255CF-5E7A-0DB6-2C3D-94BB15D35C8F}"/>
                  </a:ext>
                </a:extLst>
              </p:cNvPr>
              <p:cNvCxnSpPr>
                <a:cxnSpLocks/>
              </p:cNvCxnSpPr>
              <p:nvPr/>
            </p:nvCxnSpPr>
            <p:spPr>
              <a:xfrm>
                <a:off x="615817" y="4595284"/>
                <a:ext cx="5896649"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0258A1-74D0-D402-AF9A-186128DD57D2}"/>
                  </a:ext>
                </a:extLst>
              </p:cNvPr>
              <p:cNvCxnSpPr>
                <a:cxnSpLocks/>
              </p:cNvCxnSpPr>
              <p:nvPr/>
            </p:nvCxnSpPr>
            <p:spPr>
              <a:xfrm>
                <a:off x="615817" y="4897501"/>
                <a:ext cx="5896649"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0C9801B9-B1DE-A3E9-3B64-9986E32FEC8B}"/>
                </a:ext>
              </a:extLst>
            </p:cNvPr>
            <p:cNvCxnSpPr>
              <a:cxnSpLocks/>
            </p:cNvCxnSpPr>
            <p:nvPr/>
          </p:nvCxnSpPr>
          <p:spPr>
            <a:xfrm>
              <a:off x="7576831" y="5106772"/>
              <a:ext cx="6514760"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C191201-8716-7F16-B836-7D1BC1CC3E32}"/>
              </a:ext>
            </a:extLst>
          </p:cNvPr>
          <p:cNvGrpSpPr/>
          <p:nvPr/>
        </p:nvGrpSpPr>
        <p:grpSpPr>
          <a:xfrm>
            <a:off x="7611886" y="4445255"/>
            <a:ext cx="6370814" cy="1022975"/>
            <a:chOff x="7611886" y="4445255"/>
            <a:chExt cx="6286501" cy="1022975"/>
          </a:xfrm>
        </p:grpSpPr>
        <p:cxnSp>
          <p:nvCxnSpPr>
            <p:cNvPr id="20" name="Straight Connector 19">
              <a:extLst>
                <a:ext uri="{FF2B5EF4-FFF2-40B4-BE49-F238E27FC236}">
                  <a16:creationId xmlns:a16="http://schemas.microsoft.com/office/drawing/2014/main" id="{9E6ECE4C-A943-5A66-9D82-305694C827B3}"/>
                </a:ext>
              </a:extLst>
            </p:cNvPr>
            <p:cNvCxnSpPr>
              <a:cxnSpLocks/>
            </p:cNvCxnSpPr>
            <p:nvPr/>
          </p:nvCxnSpPr>
          <p:spPr>
            <a:xfrm>
              <a:off x="7611886" y="4445255"/>
              <a:ext cx="6286501"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60DA02-7FC3-EE54-1692-BB01CFCE1DF0}"/>
                </a:ext>
              </a:extLst>
            </p:cNvPr>
            <p:cNvCxnSpPr>
              <a:cxnSpLocks/>
            </p:cNvCxnSpPr>
            <p:nvPr/>
          </p:nvCxnSpPr>
          <p:spPr>
            <a:xfrm>
              <a:off x="7611886" y="4789805"/>
              <a:ext cx="6286501"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72319-E6E2-278D-FDCE-C173820004AE}"/>
                </a:ext>
              </a:extLst>
            </p:cNvPr>
            <p:cNvCxnSpPr>
              <a:cxnSpLocks/>
            </p:cNvCxnSpPr>
            <p:nvPr/>
          </p:nvCxnSpPr>
          <p:spPr>
            <a:xfrm>
              <a:off x="7611886" y="5129018"/>
              <a:ext cx="6286501"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F3C9E8-CF52-80E8-CA5D-E170D4C5CDED}"/>
                </a:ext>
              </a:extLst>
            </p:cNvPr>
            <p:cNvCxnSpPr>
              <a:cxnSpLocks/>
            </p:cNvCxnSpPr>
            <p:nvPr/>
          </p:nvCxnSpPr>
          <p:spPr>
            <a:xfrm>
              <a:off x="7611886" y="5468230"/>
              <a:ext cx="6286501"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224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2"/>
            </p:custDataLst>
            <p:extLst>
              <p:ext uri="{D42A27DB-BD31-4B8C-83A1-F6EECF244321}">
                <p14:modId xmlns:p14="http://schemas.microsoft.com/office/powerpoint/2010/main" val="283674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112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9" name="Footer Placeholder 3">
            <a:extLst>
              <a:ext uri="{FF2B5EF4-FFF2-40B4-BE49-F238E27FC236}">
                <a16:creationId xmlns:a16="http://schemas.microsoft.com/office/drawing/2014/main" id="{B625DAAA-3F4A-F24F-B02B-93931290F350}"/>
              </a:ext>
            </a:extLst>
          </p:cNvPr>
          <p:cNvSpPr>
            <a:spLocks noGrp="1"/>
          </p:cNvSpPr>
          <p:nvPr>
            <p:ph type="ftr" sz="quarter" idx="3"/>
          </p:nvPr>
        </p:nvSpPr>
        <p:spPr>
          <a:xfrm>
            <a:off x="8946505" y="7615599"/>
            <a:ext cx="4937760" cy="218918"/>
          </a:xfrm>
          <a:prstGeom prst="rect">
            <a:avLst/>
          </a:prstGeom>
        </p:spPr>
        <p:txBody>
          <a:bodyPr vert="horz" lIns="0" tIns="45720" rIns="0" bIns="45720" rtlCol="0" anchor="ctr"/>
          <a:lstStyle>
            <a:lvl1pPr algn="r">
              <a:defRPr sz="960" b="1" i="0">
                <a:solidFill>
                  <a:srgbClr val="FFFFFF"/>
                </a:solidFill>
                <a:latin typeface="Segoe UI" panose="020B0502040204020203" pitchFamily="34" charset="0"/>
              </a:defRPr>
            </a:lvl1pPr>
          </a:lstStyle>
          <a:p>
            <a:pPr>
              <a:defRPr/>
            </a:pPr>
            <a:r>
              <a:rPr lang="en-US" dirty="0">
                <a:solidFill>
                  <a:schemeClr val="bg1"/>
                </a:solidFill>
              </a:rPr>
              <a:t>Credit cards — Month 00, 2023</a:t>
            </a:r>
            <a:endParaRPr lang="en-US" b="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6 quiz</a:t>
            </a:r>
          </a:p>
        </p:txBody>
      </p:sp>
      <p:pic>
        <p:nvPicPr>
          <p:cNvPr id="18" name="Picture 17">
            <a:extLst>
              <a:ext uri="{FF2B5EF4-FFF2-40B4-BE49-F238E27FC236}">
                <a16:creationId xmlns:a16="http://schemas.microsoft.com/office/drawing/2014/main" id="{E1F393AB-5711-414C-8E9A-7AB9945B23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grpSp>
        <p:nvGrpSpPr>
          <p:cNvPr id="14" name="Group 13">
            <a:extLst>
              <a:ext uri="{FF2B5EF4-FFF2-40B4-BE49-F238E27FC236}">
                <a16:creationId xmlns:a16="http://schemas.microsoft.com/office/drawing/2014/main" id="{5D87E3A8-ECA5-BA4D-A3C2-E93FA8A16A8F}"/>
              </a:ext>
            </a:extLst>
          </p:cNvPr>
          <p:cNvGrpSpPr/>
          <p:nvPr/>
        </p:nvGrpSpPr>
        <p:grpSpPr>
          <a:xfrm>
            <a:off x="12771839" y="274837"/>
            <a:ext cx="1413236" cy="677176"/>
            <a:chOff x="12771839" y="274837"/>
            <a:chExt cx="1413236" cy="677176"/>
          </a:xfrm>
        </p:grpSpPr>
        <p:pic>
          <p:nvPicPr>
            <p:cNvPr id="15" name="Graphic 14">
              <a:extLst>
                <a:ext uri="{FF2B5EF4-FFF2-40B4-BE49-F238E27FC236}">
                  <a16:creationId xmlns:a16="http://schemas.microsoft.com/office/drawing/2014/main" id="{D12E4545-A828-7540-9103-FBD3CEB5C7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6" name="Text Placeholder 2">
              <a:extLst>
                <a:ext uri="{FF2B5EF4-FFF2-40B4-BE49-F238E27FC236}">
                  <a16:creationId xmlns:a16="http://schemas.microsoft.com/office/drawing/2014/main" id="{2A46B506-E94A-5B4B-8FE4-5698142AEC77}"/>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17" name="Text Placeholder 3">
              <a:extLst>
                <a:ext uri="{FF2B5EF4-FFF2-40B4-BE49-F238E27FC236}">
                  <a16:creationId xmlns:a16="http://schemas.microsoft.com/office/drawing/2014/main" id="{1B78B28C-BABE-DA4E-AB21-03088825DF1B}"/>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pic>
        <p:nvPicPr>
          <p:cNvPr id="4" name="Graphic 3">
            <a:extLst>
              <a:ext uri="{FF2B5EF4-FFF2-40B4-BE49-F238E27FC236}">
                <a16:creationId xmlns:a16="http://schemas.microsoft.com/office/drawing/2014/main" id="{16F712B9-EFF5-FA0D-86C2-CF009DF345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1321" y="7525214"/>
            <a:ext cx="568775" cy="379183"/>
          </a:xfrm>
          <a:prstGeom prst="rect">
            <a:avLst/>
          </a:prstGeom>
        </p:spPr>
      </p:pic>
      <p:cxnSp>
        <p:nvCxnSpPr>
          <p:cNvPr id="5" name="Straight Connector 4">
            <a:extLst>
              <a:ext uri="{FF2B5EF4-FFF2-40B4-BE49-F238E27FC236}">
                <a16:creationId xmlns:a16="http://schemas.microsoft.com/office/drawing/2014/main" id="{910AAEBE-D82F-11E3-A6A3-F078F2FC9AE9}"/>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7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E8BFB95A-CD79-1D20-D12B-C7F536C5A55D}"/>
              </a:ext>
            </a:extLst>
          </p:cNvPr>
          <p:cNvPicPr>
            <a:picLocks noChangeAspect="1"/>
          </p:cNvPicPr>
          <p:nvPr/>
        </p:nvPicPr>
        <p:blipFill>
          <a:blip r:embed="rId5">
            <a:alphaModFix/>
          </a:blip>
          <a:stretch>
            <a:fillRect/>
          </a:stretch>
        </p:blipFill>
        <p:spPr>
          <a:xfrm>
            <a:off x="360948" y="2639907"/>
            <a:ext cx="9113964" cy="2765030"/>
          </a:xfrm>
          <a:prstGeom prst="rect">
            <a:avLst/>
          </a:prstGeom>
        </p:spPr>
      </p:pic>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36655587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2146" name="think-cell Slide" r:id="rId6" imgW="7772400" imgH="10058400" progId="TCLayout.ActiveDocument.1">
                  <p:embed/>
                </p:oleObj>
              </mc:Choice>
              <mc:Fallback>
                <p:oleObj name="think-cell Slide" r:id="rId6"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19</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860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9D28CC5E-B90A-8941-93D8-D2E50DA246AB}"/>
              </a:ext>
            </a:extLst>
          </p:cNvPr>
          <p:cNvSpPr txBox="1">
            <a:spLocks noChangeArrowheads="1"/>
          </p:cNvSpPr>
          <p:nvPr/>
        </p:nvSpPr>
        <p:spPr>
          <a:xfrm>
            <a:off x="820738" y="3064694"/>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4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400" b="1" baseline="30000" dirty="0">
              <a:solidFill>
                <a:srgbClr val="3369FF"/>
              </a:solidFill>
              <a:latin typeface="Segoe UI" panose="020B0502040204020203" pitchFamily="34" charset="0"/>
              <a:cs typeface="Segoe UI" panose="020B0502040204020203" pitchFamily="34" charset="0"/>
            </a:endParaRPr>
          </a:p>
        </p:txBody>
      </p:sp>
      <p:sp>
        <p:nvSpPr>
          <p:cNvPr id="21" name="Rectangle 3">
            <a:extLst>
              <a:ext uri="{FF2B5EF4-FFF2-40B4-BE49-F238E27FC236}">
                <a16:creationId xmlns:a16="http://schemas.microsoft.com/office/drawing/2014/main" id="{5378473C-EDF2-7541-949C-F7E5C60018DA}"/>
              </a:ext>
            </a:extLst>
          </p:cNvPr>
          <p:cNvSpPr txBox="1">
            <a:spLocks noChangeArrowheads="1"/>
          </p:cNvSpPr>
          <p:nvPr/>
        </p:nvSpPr>
        <p:spPr>
          <a:xfrm>
            <a:off x="820738" y="3416679"/>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4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400" b="1" baseline="30000" dirty="0">
              <a:solidFill>
                <a:srgbClr val="3369FF"/>
              </a:solidFill>
              <a:latin typeface="Segoe UI" panose="020B0502040204020203" pitchFamily="34" charset="0"/>
              <a:cs typeface="Segoe UI" panose="020B0502040204020203" pitchFamily="34" charset="0"/>
            </a:endParaRPr>
          </a:p>
        </p:txBody>
      </p:sp>
      <p:sp>
        <p:nvSpPr>
          <p:cNvPr id="23" name="Rectangle 3">
            <a:extLst>
              <a:ext uri="{FF2B5EF4-FFF2-40B4-BE49-F238E27FC236}">
                <a16:creationId xmlns:a16="http://schemas.microsoft.com/office/drawing/2014/main" id="{E4DE91A1-1AA5-EE43-8DB7-42D3BDC7923C}"/>
              </a:ext>
            </a:extLst>
          </p:cNvPr>
          <p:cNvSpPr txBox="1">
            <a:spLocks noChangeArrowheads="1"/>
          </p:cNvSpPr>
          <p:nvPr/>
        </p:nvSpPr>
        <p:spPr>
          <a:xfrm>
            <a:off x="820738" y="4126392"/>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4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400" b="1" baseline="30000" dirty="0">
              <a:solidFill>
                <a:srgbClr val="3369FF"/>
              </a:solidFill>
              <a:latin typeface="Segoe UI" panose="020B0502040204020203" pitchFamily="34" charset="0"/>
              <a:cs typeface="Segoe UI" panose="020B0502040204020203" pitchFamily="34" charset="0"/>
            </a:endParaRPr>
          </a:p>
        </p:txBody>
      </p:sp>
      <p:sp>
        <p:nvSpPr>
          <p:cNvPr id="24" name="Rectangle 3">
            <a:extLst>
              <a:ext uri="{FF2B5EF4-FFF2-40B4-BE49-F238E27FC236}">
                <a16:creationId xmlns:a16="http://schemas.microsoft.com/office/drawing/2014/main" id="{A8BC37EB-6BDE-214F-806A-44B6F95E571C}"/>
              </a:ext>
            </a:extLst>
          </p:cNvPr>
          <p:cNvSpPr txBox="1">
            <a:spLocks noChangeArrowheads="1"/>
          </p:cNvSpPr>
          <p:nvPr/>
        </p:nvSpPr>
        <p:spPr>
          <a:xfrm>
            <a:off x="820738" y="4509331"/>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4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400" b="1" baseline="30000" dirty="0">
              <a:solidFill>
                <a:srgbClr val="3369FF"/>
              </a:solidFill>
              <a:latin typeface="Segoe UI" panose="020B0502040204020203" pitchFamily="34" charset="0"/>
              <a:cs typeface="Segoe UI" panose="020B0502040204020203" pitchFamily="34" charset="0"/>
            </a:endParaRPr>
          </a:p>
        </p:txBody>
      </p:sp>
      <p:sp>
        <p:nvSpPr>
          <p:cNvPr id="25" name="Rectangle 3">
            <a:extLst>
              <a:ext uri="{FF2B5EF4-FFF2-40B4-BE49-F238E27FC236}">
                <a16:creationId xmlns:a16="http://schemas.microsoft.com/office/drawing/2014/main" id="{D6A095F2-5F15-894D-A9B8-9BE70E4E7FB6}"/>
              </a:ext>
            </a:extLst>
          </p:cNvPr>
          <p:cNvSpPr txBox="1">
            <a:spLocks noChangeArrowheads="1"/>
          </p:cNvSpPr>
          <p:nvPr/>
        </p:nvSpPr>
        <p:spPr>
          <a:xfrm>
            <a:off x="820738" y="4892270"/>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4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400" b="1" baseline="30000" dirty="0">
              <a:solidFill>
                <a:srgbClr val="3369FF"/>
              </a:solidFill>
              <a:latin typeface="Segoe UI" panose="020B0502040204020203" pitchFamily="34" charset="0"/>
              <a:cs typeface="Segoe UI" panose="020B0502040204020203" pitchFamily="34" charset="0"/>
            </a:endParaRPr>
          </a:p>
        </p:txBody>
      </p:sp>
      <p:sp>
        <p:nvSpPr>
          <p:cNvPr id="18" name="Text Placeholder 4">
            <a:extLst>
              <a:ext uri="{FF2B5EF4-FFF2-40B4-BE49-F238E27FC236}">
                <a16:creationId xmlns:a16="http://schemas.microsoft.com/office/drawing/2014/main" id="{37BEDE24-2E9A-844A-A5A1-B31679A1F796}"/>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6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6" name="Group 15">
            <a:extLst>
              <a:ext uri="{FF2B5EF4-FFF2-40B4-BE49-F238E27FC236}">
                <a16:creationId xmlns:a16="http://schemas.microsoft.com/office/drawing/2014/main" id="{42AB7EAF-8727-FF45-AC28-3E14C45978DD}"/>
              </a:ext>
            </a:extLst>
          </p:cNvPr>
          <p:cNvGrpSpPr/>
          <p:nvPr/>
        </p:nvGrpSpPr>
        <p:grpSpPr>
          <a:xfrm>
            <a:off x="12771839" y="274837"/>
            <a:ext cx="1413236" cy="677176"/>
            <a:chOff x="12771839" y="274837"/>
            <a:chExt cx="1413236" cy="677176"/>
          </a:xfrm>
        </p:grpSpPr>
        <p:pic>
          <p:nvPicPr>
            <p:cNvPr id="17" name="Graphic 16">
              <a:extLst>
                <a:ext uri="{FF2B5EF4-FFF2-40B4-BE49-F238E27FC236}">
                  <a16:creationId xmlns:a16="http://schemas.microsoft.com/office/drawing/2014/main" id="{FA0FC8F9-2F15-9744-9704-AC86A8AFF3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6" name="Text Placeholder 2">
              <a:extLst>
                <a:ext uri="{FF2B5EF4-FFF2-40B4-BE49-F238E27FC236}">
                  <a16:creationId xmlns:a16="http://schemas.microsoft.com/office/drawing/2014/main" id="{73164AF1-872A-E345-815B-90E85B07782D}"/>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27" name="Text Placeholder 3">
              <a:extLst>
                <a:ext uri="{FF2B5EF4-FFF2-40B4-BE49-F238E27FC236}">
                  <a16:creationId xmlns:a16="http://schemas.microsoft.com/office/drawing/2014/main" id="{577FCDCB-7B3D-8948-8243-21965A47775E}"/>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2" name="Straight Connector 1">
            <a:extLst>
              <a:ext uri="{FF2B5EF4-FFF2-40B4-BE49-F238E27FC236}">
                <a16:creationId xmlns:a16="http://schemas.microsoft.com/office/drawing/2014/main" id="{9C4F2D99-9EB3-99F9-FCF3-3CD71C8F79B8}"/>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A39DFF4B-BA76-586E-7ECA-C274F7E478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5215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extLst>
              <p:ext uri="{D42A27DB-BD31-4B8C-83A1-F6EECF244321}">
                <p14:modId xmlns:p14="http://schemas.microsoft.com/office/powerpoint/2010/main" val="7106032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78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4" name="Picture Placeholder 6" descr="A picture containing person, wall, indoor, eating&#10;&#10;Description automatically generated">
            <a:extLst>
              <a:ext uri="{FF2B5EF4-FFF2-40B4-BE49-F238E27FC236}">
                <a16:creationId xmlns:a16="http://schemas.microsoft.com/office/drawing/2014/main" id="{A7856EC2-5ADD-2843-8450-CB44293031BC}"/>
              </a:ext>
            </a:extLst>
          </p:cNvPr>
          <p:cNvPicPr>
            <a:picLocks noGrp="1" noChangeAspect="1"/>
          </p:cNvPicPr>
          <p:nvPr>
            <p:ph type="pic" sz="quarter" idx="23"/>
          </p:nvPr>
        </p:nvPicPr>
        <p:blipFill>
          <a:blip r:embed="rId7"/>
          <a:srcRect t="24855" b="24855"/>
          <a:stretch>
            <a:fillRect/>
          </a:stretch>
        </p:blipFill>
        <p:spPr>
          <a:xfrm>
            <a:off x="7315200" y="0"/>
            <a:ext cx="7315200" cy="4138613"/>
          </a:xfrm>
        </p:spPr>
      </p:pic>
      <p:sp>
        <p:nvSpPr>
          <p:cNvPr id="42" name="Rectangle 41">
            <a:extLst>
              <a:ext uri="{FF2B5EF4-FFF2-40B4-BE49-F238E27FC236}">
                <a16:creationId xmlns:a16="http://schemas.microsoft.com/office/drawing/2014/main" id="{8E63C08B-A843-B54C-AADA-AA506E145EA7}"/>
              </a:ext>
            </a:extLst>
          </p:cNvPr>
          <p:cNvSpPr/>
          <p:nvPr/>
        </p:nvSpPr>
        <p:spPr>
          <a:xfrm>
            <a:off x="7315200" y="4114800"/>
            <a:ext cx="7315200"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34AFCA0-B035-6043-AF61-2FBE2911C3E7}"/>
              </a:ext>
            </a:extLst>
          </p:cNvPr>
          <p:cNvGrpSpPr/>
          <p:nvPr/>
        </p:nvGrpSpPr>
        <p:grpSpPr>
          <a:xfrm>
            <a:off x="466165" y="4846975"/>
            <a:ext cx="913250" cy="913250"/>
            <a:chOff x="466165" y="4572000"/>
            <a:chExt cx="1035050" cy="1035050"/>
          </a:xfrm>
        </p:grpSpPr>
        <p:sp>
          <p:nvSpPr>
            <p:cNvPr id="39" name="Oval 38">
              <a:extLst>
                <a:ext uri="{FF2B5EF4-FFF2-40B4-BE49-F238E27FC236}">
                  <a16:creationId xmlns:a16="http://schemas.microsoft.com/office/drawing/2014/main" id="{4B2FEF0B-CD9F-ED4A-8AA6-763738419125}"/>
                </a:ext>
              </a:extLst>
            </p:cNvPr>
            <p:cNvSpPr/>
            <p:nvPr/>
          </p:nvSpPr>
          <p:spPr>
            <a:xfrm>
              <a:off x="466165" y="4572000"/>
              <a:ext cx="1035050" cy="1035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80CE134C-B73D-6644-9A27-BDED70EA28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4475" y="4892948"/>
              <a:ext cx="616359" cy="393151"/>
            </a:xfrm>
            <a:prstGeom prst="rect">
              <a:avLst/>
            </a:prstGeom>
          </p:spPr>
        </p:pic>
      </p:gr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rIns="0"/>
          <a:lstStyle/>
          <a:p>
            <a:pPr>
              <a:defRPr/>
            </a:pPr>
            <a:r>
              <a:rPr lang="en-US" dirty="0"/>
              <a:t>Credit cards — Month 00, 2023</a:t>
            </a:r>
            <a:endParaRPr lang="en-US" b="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6">
            <a:extLst>
              <a:ext uri="{FF2B5EF4-FFF2-40B4-BE49-F238E27FC236}">
                <a16:creationId xmlns:a16="http://schemas.microsoft.com/office/drawing/2014/main" id="{E8F679C0-A58F-004E-B5C9-D5EA3732523F}"/>
              </a:ext>
            </a:extLst>
          </p:cNvPr>
          <p:cNvSpPr txBox="1">
            <a:spLocks/>
          </p:cNvSpPr>
          <p:nvPr/>
        </p:nvSpPr>
        <p:spPr>
          <a:xfrm>
            <a:off x="342146" y="459462"/>
            <a:ext cx="6524321"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cs typeface="Segoe UI" panose="020B0502040204020203" pitchFamily="34" charset="0"/>
              </a:rPr>
              <a:t>Applying for a credit card</a:t>
            </a:r>
          </a:p>
        </p:txBody>
      </p:sp>
      <p:grpSp>
        <p:nvGrpSpPr>
          <p:cNvPr id="12" name="Group 11">
            <a:extLst>
              <a:ext uri="{FF2B5EF4-FFF2-40B4-BE49-F238E27FC236}">
                <a16:creationId xmlns:a16="http://schemas.microsoft.com/office/drawing/2014/main" id="{B6932FD0-DE32-BE42-8B8D-0AB108F195CB}"/>
              </a:ext>
            </a:extLst>
          </p:cNvPr>
          <p:cNvGrpSpPr/>
          <p:nvPr/>
        </p:nvGrpSpPr>
        <p:grpSpPr>
          <a:xfrm>
            <a:off x="12771839" y="274837"/>
            <a:ext cx="1413236" cy="677176"/>
            <a:chOff x="12771839" y="274837"/>
            <a:chExt cx="1413236" cy="677176"/>
          </a:xfrm>
        </p:grpSpPr>
        <p:pic>
          <p:nvPicPr>
            <p:cNvPr id="15" name="Graphic 14">
              <a:extLst>
                <a:ext uri="{FF2B5EF4-FFF2-40B4-BE49-F238E27FC236}">
                  <a16:creationId xmlns:a16="http://schemas.microsoft.com/office/drawing/2014/main" id="{00AD4F62-85D3-7F42-9DC2-D41DC2C6AF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16" name="Text Placeholder 2">
              <a:extLst>
                <a:ext uri="{FF2B5EF4-FFF2-40B4-BE49-F238E27FC236}">
                  <a16:creationId xmlns:a16="http://schemas.microsoft.com/office/drawing/2014/main" id="{BCB6B68A-22B9-1F48-B7FE-048C1BBE18D0}"/>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19" name="Text Placeholder 3">
              <a:extLst>
                <a:ext uri="{FF2B5EF4-FFF2-40B4-BE49-F238E27FC236}">
                  <a16:creationId xmlns:a16="http://schemas.microsoft.com/office/drawing/2014/main" id="{2350DAA8-BA84-4246-81BE-B9BC7958D219}"/>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sp>
        <p:nvSpPr>
          <p:cNvPr id="21" name="Text Placeholder 10">
            <a:extLst>
              <a:ext uri="{FF2B5EF4-FFF2-40B4-BE49-F238E27FC236}">
                <a16:creationId xmlns:a16="http://schemas.microsoft.com/office/drawing/2014/main" id="{BD29C996-CCAB-B44D-B17C-CAFE5F8F4A5F}"/>
              </a:ext>
            </a:extLst>
          </p:cNvPr>
          <p:cNvSpPr txBox="1">
            <a:spLocks/>
          </p:cNvSpPr>
          <p:nvPr/>
        </p:nvSpPr>
        <p:spPr>
          <a:xfrm>
            <a:off x="1736484" y="1903734"/>
            <a:ext cx="3900746" cy="257242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000"/>
              </a:lnSpc>
              <a:spcBef>
                <a:spcPts val="400"/>
              </a:spcBef>
              <a:buNone/>
            </a:pPr>
            <a:r>
              <a:rPr lang="en-US" sz="2300" b="1" dirty="0">
                <a:solidFill>
                  <a:srgbClr val="002577"/>
                </a:solidFill>
                <a:latin typeface="Segoe UI" panose="020B0502040204020203" pitchFamily="34" charset="0"/>
                <a:cs typeface="Segoe UI" panose="020B0502040204020203" pitchFamily="34" charset="0"/>
                <a:sym typeface="Segoe UI" panose="020B0502040204020203" pitchFamily="34" charset="0"/>
              </a:rPr>
              <a:t>Cost</a:t>
            </a:r>
            <a:endParaRPr lang="en-US" altLang="en-US" sz="2300" b="1" dirty="0">
              <a:solidFill>
                <a:srgbClr val="002577"/>
              </a:solidFill>
              <a:latin typeface="Segoe UI" panose="020B0502040204020203" pitchFamily="34" charset="0"/>
              <a:cs typeface="Segoe UI" panose="020B0502040204020203" pitchFamily="34" charset="0"/>
            </a:endParaRPr>
          </a:p>
          <a:p>
            <a:pPr marL="285750" indent="-285750">
              <a:lnSpc>
                <a:spcPct val="100000"/>
              </a:lnSpc>
              <a:buFont typeface="Courier New" panose="02070309020205020404" pitchFamily="49" charset="0"/>
              <a:buChar char="o"/>
            </a:pPr>
            <a:r>
              <a:rPr lang="en-US" altLang="en-US" sz="1800" dirty="0">
                <a:solidFill>
                  <a:srgbClr val="002577"/>
                </a:solidFill>
                <a:latin typeface="Segoe UI" panose="020B0502040204020203" pitchFamily="34" charset="0"/>
                <a:cs typeface="Segoe UI" panose="020B0502040204020203" pitchFamily="34" charset="0"/>
              </a:rPr>
              <a:t>Annual Percentage Rate </a:t>
            </a:r>
            <a:r>
              <a:rPr lang="en-US" altLang="en-US" sz="18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800" dirty="0">
                <a:solidFill>
                  <a:srgbClr val="002577"/>
                </a:solidFill>
                <a:latin typeface="Segoe UI" panose="020B0502040204020203" pitchFamily="34" charset="0"/>
                <a:cs typeface="Segoe UI" panose="020B0502040204020203" pitchFamily="34" charset="0"/>
              </a:rPr>
              <a:t>APR</a:t>
            </a:r>
            <a:r>
              <a:rPr lang="en-US" altLang="en-US" sz="18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285750" indent="-285750">
              <a:lnSpc>
                <a:spcPct val="100000"/>
              </a:lnSpc>
              <a:spcBef>
                <a:spcPts val="800"/>
              </a:spcBef>
              <a:buFont typeface="Courier New" panose="02070309020205020404" pitchFamily="49" charset="0"/>
              <a:buChar char="o"/>
            </a:pPr>
            <a:r>
              <a:rPr lang="en-US" altLang="en-US" sz="1800" dirty="0">
                <a:solidFill>
                  <a:srgbClr val="002577"/>
                </a:solidFill>
                <a:latin typeface="Segoe UI" panose="020B0502040204020203" pitchFamily="34" charset="0"/>
                <a:cs typeface="Segoe UI" panose="020B0502040204020203" pitchFamily="34" charset="0"/>
              </a:rPr>
              <a:t>Grace period</a:t>
            </a:r>
          </a:p>
          <a:p>
            <a:pPr marL="285750" indent="-285750">
              <a:lnSpc>
                <a:spcPct val="100000"/>
              </a:lnSpc>
              <a:spcBef>
                <a:spcPts val="800"/>
              </a:spcBef>
              <a:buFont typeface="Courier New" panose="02070309020205020404" pitchFamily="49" charset="0"/>
              <a:buChar char="o"/>
            </a:pPr>
            <a:r>
              <a:rPr lang="en-US" altLang="en-US" sz="1800" dirty="0">
                <a:solidFill>
                  <a:srgbClr val="002577"/>
                </a:solidFill>
                <a:latin typeface="Segoe UI" panose="020B0502040204020203" pitchFamily="34" charset="0"/>
                <a:cs typeface="Segoe UI" panose="020B0502040204020203" pitchFamily="34" charset="0"/>
              </a:rPr>
              <a:t>Annual fees</a:t>
            </a:r>
          </a:p>
          <a:p>
            <a:pPr marL="285750" indent="-285750">
              <a:lnSpc>
                <a:spcPct val="100000"/>
              </a:lnSpc>
              <a:spcBef>
                <a:spcPts val="800"/>
              </a:spcBef>
              <a:buFont typeface="Courier New" panose="02070309020205020404" pitchFamily="49" charset="0"/>
              <a:buChar char="o"/>
            </a:pPr>
            <a:r>
              <a:rPr lang="en-US" altLang="en-US" sz="1800" dirty="0">
                <a:solidFill>
                  <a:srgbClr val="002577"/>
                </a:solidFill>
                <a:latin typeface="Segoe UI" panose="020B0502040204020203" pitchFamily="34" charset="0"/>
                <a:cs typeface="Segoe UI" panose="020B0502040204020203" pitchFamily="34" charset="0"/>
              </a:rPr>
              <a:t>Transaction fees</a:t>
            </a:r>
          </a:p>
          <a:p>
            <a:pPr marL="285750" indent="-285750">
              <a:lnSpc>
                <a:spcPct val="100000"/>
              </a:lnSpc>
              <a:spcBef>
                <a:spcPts val="800"/>
              </a:spcBef>
              <a:buFont typeface="Courier New" panose="02070309020205020404" pitchFamily="49" charset="0"/>
              <a:buChar char="o"/>
            </a:pPr>
            <a:r>
              <a:rPr lang="en-US" altLang="en-US" sz="1800" dirty="0">
                <a:solidFill>
                  <a:srgbClr val="002577"/>
                </a:solidFill>
                <a:latin typeface="Segoe UI" panose="020B0502040204020203" pitchFamily="34" charset="0"/>
                <a:cs typeface="Segoe UI" panose="020B0502040204020203" pitchFamily="34" charset="0"/>
              </a:rPr>
              <a:t>Balancing computation method for the finance charge</a:t>
            </a:r>
          </a:p>
        </p:txBody>
      </p:sp>
      <p:sp>
        <p:nvSpPr>
          <p:cNvPr id="25" name="Text Placeholder 10">
            <a:extLst>
              <a:ext uri="{FF2B5EF4-FFF2-40B4-BE49-F238E27FC236}">
                <a16:creationId xmlns:a16="http://schemas.microsoft.com/office/drawing/2014/main" id="{29D8DEDE-3934-1645-AD0D-986823AC82AF}"/>
              </a:ext>
            </a:extLst>
          </p:cNvPr>
          <p:cNvSpPr txBox="1">
            <a:spLocks/>
          </p:cNvSpPr>
          <p:nvPr/>
        </p:nvSpPr>
        <p:spPr>
          <a:xfrm>
            <a:off x="1736484" y="4855599"/>
            <a:ext cx="5111972" cy="185809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000"/>
              </a:lnSpc>
              <a:spcBef>
                <a:spcPts val="400"/>
              </a:spcBef>
              <a:buNone/>
            </a:pPr>
            <a:r>
              <a:rPr lang="en-US" sz="2300" b="1" dirty="0">
                <a:solidFill>
                  <a:srgbClr val="002577"/>
                </a:solidFill>
                <a:latin typeface="Segoe UI" panose="020B0502040204020203" pitchFamily="34" charset="0"/>
                <a:cs typeface="Segoe UI" panose="020B0502040204020203" pitchFamily="34" charset="0"/>
                <a:sym typeface="Segoe UI" panose="020B0502040204020203" pitchFamily="34" charset="0"/>
              </a:rPr>
              <a:t>Features</a:t>
            </a:r>
            <a:endParaRPr lang="en-US" altLang="en-US" sz="2300" b="1" dirty="0">
              <a:solidFill>
                <a:srgbClr val="002577"/>
              </a:solidFill>
              <a:latin typeface="Segoe UI" panose="020B0502040204020203" pitchFamily="34" charset="0"/>
              <a:cs typeface="Segoe UI" panose="020B0502040204020203" pitchFamily="34" charset="0"/>
            </a:endParaRPr>
          </a:p>
          <a:p>
            <a:pPr marL="285750" indent="-285750">
              <a:lnSpc>
                <a:spcPct val="100000"/>
              </a:lnSpc>
              <a:buFont typeface="Courier New" panose="02070309020205020404" pitchFamily="49" charset="0"/>
              <a:buChar char="o"/>
            </a:pPr>
            <a:r>
              <a:rPr lang="en-US" altLang="en-US" sz="1800" dirty="0">
                <a:solidFill>
                  <a:srgbClr val="002577"/>
                </a:solidFill>
                <a:latin typeface="Segoe UI" panose="020B0502040204020203" pitchFamily="34" charset="0"/>
                <a:cs typeface="Segoe UI" panose="020B0502040204020203" pitchFamily="34" charset="0"/>
              </a:rPr>
              <a:t>Credit limit</a:t>
            </a:r>
          </a:p>
          <a:p>
            <a:pPr marL="285750" indent="-285750">
              <a:lnSpc>
                <a:spcPct val="100000"/>
              </a:lnSpc>
              <a:spcBef>
                <a:spcPts val="800"/>
              </a:spcBef>
              <a:buFont typeface="Courier New" panose="02070309020205020404" pitchFamily="49" charset="0"/>
              <a:buChar char="o"/>
            </a:pPr>
            <a:r>
              <a:rPr lang="en-US" altLang="en-US" sz="1800" dirty="0">
                <a:solidFill>
                  <a:srgbClr val="002577"/>
                </a:solidFill>
                <a:latin typeface="Segoe UI" panose="020B0502040204020203" pitchFamily="34" charset="0"/>
                <a:cs typeface="Segoe UI" panose="020B0502040204020203" pitchFamily="34" charset="0"/>
              </a:rPr>
              <a:t>How widely the card is accepted</a:t>
            </a:r>
          </a:p>
          <a:p>
            <a:pPr marL="285750" indent="-285750">
              <a:lnSpc>
                <a:spcPct val="100000"/>
              </a:lnSpc>
              <a:spcBef>
                <a:spcPts val="800"/>
              </a:spcBef>
              <a:buFont typeface="Courier New" panose="02070309020205020404" pitchFamily="49" charset="0"/>
              <a:buChar char="o"/>
            </a:pPr>
            <a:r>
              <a:rPr lang="en-US" altLang="en-US" sz="1800" dirty="0">
                <a:solidFill>
                  <a:srgbClr val="002577"/>
                </a:solidFill>
                <a:latin typeface="Segoe UI" panose="020B0502040204020203" pitchFamily="34" charset="0"/>
                <a:cs typeface="Segoe UI" panose="020B0502040204020203" pitchFamily="34" charset="0"/>
              </a:rPr>
              <a:t>What services and features are available</a:t>
            </a:r>
          </a:p>
          <a:p>
            <a:pPr marL="285750" indent="-285750">
              <a:lnSpc>
                <a:spcPct val="100000"/>
              </a:lnSpc>
              <a:buFont typeface="Courier New" panose="02070309020205020404" pitchFamily="49" charset="0"/>
              <a:buChar char="o"/>
            </a:pPr>
            <a:endParaRPr lang="en-US" altLang="en-US" sz="1400" dirty="0">
              <a:solidFill>
                <a:srgbClr val="002577"/>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A48D0C11-78C1-CD4B-A361-595B66BC831A}"/>
              </a:ext>
            </a:extLst>
          </p:cNvPr>
          <p:cNvGrpSpPr/>
          <p:nvPr/>
        </p:nvGrpSpPr>
        <p:grpSpPr>
          <a:xfrm>
            <a:off x="466165" y="1905000"/>
            <a:ext cx="904875" cy="904875"/>
            <a:chOff x="466165" y="2057400"/>
            <a:chExt cx="1035050" cy="1035050"/>
          </a:xfrm>
        </p:grpSpPr>
        <p:sp>
          <p:nvSpPr>
            <p:cNvPr id="35" name="Oval 34">
              <a:extLst>
                <a:ext uri="{FF2B5EF4-FFF2-40B4-BE49-F238E27FC236}">
                  <a16:creationId xmlns:a16="http://schemas.microsoft.com/office/drawing/2014/main" id="{6DC4634A-F36B-A848-90A2-8AE695A198E2}"/>
                </a:ext>
              </a:extLst>
            </p:cNvPr>
            <p:cNvSpPr/>
            <p:nvPr/>
          </p:nvSpPr>
          <p:spPr>
            <a:xfrm>
              <a:off x="466165" y="2057400"/>
              <a:ext cx="1035050" cy="1035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98A9A725-596A-BF4D-9A3A-190987041A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4475" y="2390017"/>
              <a:ext cx="616359" cy="369815"/>
            </a:xfrm>
            <a:prstGeom prst="rect">
              <a:avLst/>
            </a:prstGeom>
          </p:spPr>
        </p:pic>
      </p:grpSp>
      <p:cxnSp>
        <p:nvCxnSpPr>
          <p:cNvPr id="7" name="Straight Connector 6">
            <a:extLst>
              <a:ext uri="{FF2B5EF4-FFF2-40B4-BE49-F238E27FC236}">
                <a16:creationId xmlns:a16="http://schemas.microsoft.com/office/drawing/2014/main" id="{FF2F7E2D-E02D-19F9-4A30-A2F4FCD69221}"/>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DD4AFA-1A1E-3646-ED87-9B48F3AD2E8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200527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38275615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3170"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4" name="Picture 3" descr="Graphical user interface, application&#10;&#10;Description automatically generated">
            <a:extLst>
              <a:ext uri="{FF2B5EF4-FFF2-40B4-BE49-F238E27FC236}">
                <a16:creationId xmlns:a16="http://schemas.microsoft.com/office/drawing/2014/main" id="{982D6E00-51F7-7B4E-BAB8-73DD4609A4B1}"/>
              </a:ext>
            </a:extLst>
          </p:cNvPr>
          <p:cNvPicPr>
            <a:picLocks noChangeAspect="1"/>
          </p:cNvPicPr>
          <p:nvPr/>
        </p:nvPicPr>
        <p:blipFill>
          <a:blip r:embed="rId7"/>
          <a:stretch>
            <a:fillRect/>
          </a:stretch>
        </p:blipFill>
        <p:spPr>
          <a:xfrm>
            <a:off x="279248" y="2557608"/>
            <a:ext cx="10637836" cy="4659621"/>
          </a:xfrm>
          <a:prstGeom prst="rect">
            <a:avLst/>
          </a:prstGeom>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20</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92964"/>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Rectangle 3">
            <a:extLst>
              <a:ext uri="{FF2B5EF4-FFF2-40B4-BE49-F238E27FC236}">
                <a16:creationId xmlns:a16="http://schemas.microsoft.com/office/drawing/2014/main" id="{45244F00-5F09-944A-A8EC-EDEA8005B489}"/>
              </a:ext>
            </a:extLst>
          </p:cNvPr>
          <p:cNvSpPr txBox="1">
            <a:spLocks noChangeArrowheads="1"/>
          </p:cNvSpPr>
          <p:nvPr/>
        </p:nvSpPr>
        <p:spPr>
          <a:xfrm>
            <a:off x="3360738" y="3204220"/>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A</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9" name="Rectangle 3">
            <a:extLst>
              <a:ext uri="{FF2B5EF4-FFF2-40B4-BE49-F238E27FC236}">
                <a16:creationId xmlns:a16="http://schemas.microsoft.com/office/drawing/2014/main" id="{87DB1406-AC39-AC43-AD17-5A9C04FDED55}"/>
              </a:ext>
            </a:extLst>
          </p:cNvPr>
          <p:cNvSpPr txBox="1">
            <a:spLocks noChangeArrowheads="1"/>
          </p:cNvSpPr>
          <p:nvPr/>
        </p:nvSpPr>
        <p:spPr>
          <a:xfrm>
            <a:off x="4201607" y="5349058"/>
            <a:ext cx="783750"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22" name="Rectangle 3">
            <a:extLst>
              <a:ext uri="{FF2B5EF4-FFF2-40B4-BE49-F238E27FC236}">
                <a16:creationId xmlns:a16="http://schemas.microsoft.com/office/drawing/2014/main" id="{CC15048D-E422-3E46-AA70-86E88090052D}"/>
              </a:ext>
            </a:extLst>
          </p:cNvPr>
          <p:cNvSpPr txBox="1">
            <a:spLocks noChangeArrowheads="1"/>
          </p:cNvSpPr>
          <p:nvPr/>
        </p:nvSpPr>
        <p:spPr>
          <a:xfrm>
            <a:off x="7746472" y="5342225"/>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5" name="Text Placeholder 4">
            <a:extLst>
              <a:ext uri="{FF2B5EF4-FFF2-40B4-BE49-F238E27FC236}">
                <a16:creationId xmlns:a16="http://schemas.microsoft.com/office/drawing/2014/main" id="{3DD268C1-8A75-8A42-A9E8-8BFF04B437F3}"/>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6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7" name="Group 16">
            <a:extLst>
              <a:ext uri="{FF2B5EF4-FFF2-40B4-BE49-F238E27FC236}">
                <a16:creationId xmlns:a16="http://schemas.microsoft.com/office/drawing/2014/main" id="{D6FD26C1-A5ED-0341-AFCB-61B9E951DB5E}"/>
              </a:ext>
            </a:extLst>
          </p:cNvPr>
          <p:cNvGrpSpPr/>
          <p:nvPr/>
        </p:nvGrpSpPr>
        <p:grpSpPr>
          <a:xfrm>
            <a:off x="12771839" y="274837"/>
            <a:ext cx="1413236" cy="677176"/>
            <a:chOff x="12771839" y="274837"/>
            <a:chExt cx="1413236" cy="677176"/>
          </a:xfrm>
        </p:grpSpPr>
        <p:pic>
          <p:nvPicPr>
            <p:cNvPr id="23" name="Graphic 22">
              <a:extLst>
                <a:ext uri="{FF2B5EF4-FFF2-40B4-BE49-F238E27FC236}">
                  <a16:creationId xmlns:a16="http://schemas.microsoft.com/office/drawing/2014/main" id="{6681A07C-2569-B24C-A443-C837306142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4" name="Text Placeholder 2">
              <a:extLst>
                <a:ext uri="{FF2B5EF4-FFF2-40B4-BE49-F238E27FC236}">
                  <a16:creationId xmlns:a16="http://schemas.microsoft.com/office/drawing/2014/main" id="{B151D6B7-E85E-9141-9869-00045912216E}"/>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25" name="Text Placeholder 3">
              <a:extLst>
                <a:ext uri="{FF2B5EF4-FFF2-40B4-BE49-F238E27FC236}">
                  <a16:creationId xmlns:a16="http://schemas.microsoft.com/office/drawing/2014/main" id="{2F9D815F-56C2-0F4F-9093-6A450813B78C}"/>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3" name="Straight Connector 2">
            <a:extLst>
              <a:ext uri="{FF2B5EF4-FFF2-40B4-BE49-F238E27FC236}">
                <a16:creationId xmlns:a16="http://schemas.microsoft.com/office/drawing/2014/main" id="{245DDC6C-F987-0245-9DE2-5A2ACC80B494}"/>
              </a:ext>
            </a:extLst>
          </p:cNvPr>
          <p:cNvCxnSpPr/>
          <p:nvPr/>
        </p:nvCxnSpPr>
        <p:spPr>
          <a:xfrm>
            <a:off x="3331048" y="3491198"/>
            <a:ext cx="783750" cy="0"/>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7C381A-222F-D74E-8B24-CDACBEC27B11}"/>
              </a:ext>
            </a:extLst>
          </p:cNvPr>
          <p:cNvCxnSpPr/>
          <p:nvPr/>
        </p:nvCxnSpPr>
        <p:spPr>
          <a:xfrm>
            <a:off x="9293437" y="3491198"/>
            <a:ext cx="7837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27" name="Rectangle 3">
            <a:extLst>
              <a:ext uri="{FF2B5EF4-FFF2-40B4-BE49-F238E27FC236}">
                <a16:creationId xmlns:a16="http://schemas.microsoft.com/office/drawing/2014/main" id="{74833C0D-E929-6743-9586-4FED03C7A1F2}"/>
              </a:ext>
            </a:extLst>
          </p:cNvPr>
          <p:cNvSpPr txBox="1">
            <a:spLocks noChangeArrowheads="1"/>
          </p:cNvSpPr>
          <p:nvPr/>
        </p:nvSpPr>
        <p:spPr>
          <a:xfrm>
            <a:off x="9310600" y="3204220"/>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30" name="Straight Connector 29">
            <a:extLst>
              <a:ext uri="{FF2B5EF4-FFF2-40B4-BE49-F238E27FC236}">
                <a16:creationId xmlns:a16="http://schemas.microsoft.com/office/drawing/2014/main" id="{3A65243E-7155-8146-950A-CCA2A92D41D9}"/>
              </a:ext>
            </a:extLst>
          </p:cNvPr>
          <p:cNvCxnSpPr/>
          <p:nvPr/>
        </p:nvCxnSpPr>
        <p:spPr>
          <a:xfrm>
            <a:off x="4201607" y="5647763"/>
            <a:ext cx="7837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A183616-52CD-E955-1EE2-D9EA9312DF52}"/>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71BD2BAE-CCDE-5D6B-B289-693F1D0FB8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3314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4194"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21</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92964"/>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low confidence">
            <a:extLst>
              <a:ext uri="{FF2B5EF4-FFF2-40B4-BE49-F238E27FC236}">
                <a16:creationId xmlns:a16="http://schemas.microsoft.com/office/drawing/2014/main" id="{06E29924-174A-F34C-82DB-81B77262A5FC}"/>
              </a:ext>
            </a:extLst>
          </p:cNvPr>
          <p:cNvPicPr>
            <a:picLocks noChangeAspect="1"/>
          </p:cNvPicPr>
          <p:nvPr/>
        </p:nvPicPr>
        <p:blipFill>
          <a:blip r:embed="rId7"/>
          <a:stretch>
            <a:fillRect/>
          </a:stretch>
        </p:blipFill>
        <p:spPr>
          <a:xfrm>
            <a:off x="142750" y="2507661"/>
            <a:ext cx="11753234" cy="2913426"/>
          </a:xfrm>
          <a:prstGeom prst="rect">
            <a:avLst/>
          </a:prstGeom>
        </p:spPr>
      </p:pic>
      <p:sp>
        <p:nvSpPr>
          <p:cNvPr id="10" name="Rectangle 3">
            <a:extLst>
              <a:ext uri="{FF2B5EF4-FFF2-40B4-BE49-F238E27FC236}">
                <a16:creationId xmlns:a16="http://schemas.microsoft.com/office/drawing/2014/main" id="{06A4FA40-CA28-F04B-B8ED-2F09942E5161}"/>
              </a:ext>
            </a:extLst>
          </p:cNvPr>
          <p:cNvSpPr txBox="1">
            <a:spLocks noChangeArrowheads="1"/>
          </p:cNvSpPr>
          <p:nvPr/>
        </p:nvSpPr>
        <p:spPr>
          <a:xfrm>
            <a:off x="468086" y="3541667"/>
            <a:ext cx="10591800" cy="1824990"/>
          </a:xfrm>
        </p:spPr>
        <p:txBody>
          <a:bodyPr l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600" dirty="0">
                <a:solidFill>
                  <a:srgbClr val="3369FF"/>
                </a:solidFill>
                <a:latin typeface="Segoe UI" panose="020B0502040204020203" pitchFamily="34" charset="0"/>
                <a:cs typeface="Segoe UI" panose="020B0502040204020203" pitchFamily="34" charset="0"/>
              </a:rPr>
              <a:t>If Jack pays off his balances each month, his use of credit cards may be a convenient money management technique that provides complete records of all of his spending. However, if this habit results in overspending and paying more due to interest, Jack needs to assess his financial activities.</a:t>
            </a:r>
            <a:endParaRPr lang="en-US" altLang="en-US" sz="1600" dirty="0">
              <a:solidFill>
                <a:srgbClr val="3369FF"/>
              </a:solidFill>
              <a:latin typeface="Segoe UI" panose="020B0502040204020203" pitchFamily="34" charset="0"/>
              <a:cs typeface="Segoe UI" panose="020B0502040204020203" pitchFamily="34" charset="0"/>
            </a:endParaRPr>
          </a:p>
        </p:txBody>
      </p:sp>
      <p:sp>
        <p:nvSpPr>
          <p:cNvPr id="14" name="Text Placeholder 4">
            <a:extLst>
              <a:ext uri="{FF2B5EF4-FFF2-40B4-BE49-F238E27FC236}">
                <a16:creationId xmlns:a16="http://schemas.microsoft.com/office/drawing/2014/main" id="{C282D6F5-8941-F947-BE26-D957EEBC688B}"/>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6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2" name="Group 11">
            <a:extLst>
              <a:ext uri="{FF2B5EF4-FFF2-40B4-BE49-F238E27FC236}">
                <a16:creationId xmlns:a16="http://schemas.microsoft.com/office/drawing/2014/main" id="{A97C86A2-9210-8D49-8D9F-7276F155B6F0}"/>
              </a:ext>
            </a:extLst>
          </p:cNvPr>
          <p:cNvGrpSpPr/>
          <p:nvPr/>
        </p:nvGrpSpPr>
        <p:grpSpPr>
          <a:xfrm>
            <a:off x="12771839" y="274837"/>
            <a:ext cx="1413236" cy="677176"/>
            <a:chOff x="12771839" y="274837"/>
            <a:chExt cx="1413236" cy="677176"/>
          </a:xfrm>
        </p:grpSpPr>
        <p:pic>
          <p:nvPicPr>
            <p:cNvPr id="13" name="Graphic 12">
              <a:extLst>
                <a:ext uri="{FF2B5EF4-FFF2-40B4-BE49-F238E27FC236}">
                  <a16:creationId xmlns:a16="http://schemas.microsoft.com/office/drawing/2014/main" id="{83D7D2B5-1156-2147-8FC1-0B249021BB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E3EED514-F9B1-1349-98BA-39753A7519CB}"/>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18" name="Text Placeholder 3">
              <a:extLst>
                <a:ext uri="{FF2B5EF4-FFF2-40B4-BE49-F238E27FC236}">
                  <a16:creationId xmlns:a16="http://schemas.microsoft.com/office/drawing/2014/main" id="{CE7BDAE3-CABC-034E-BB0A-CEB5905C0C32}"/>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25" name="Straight Connector 24">
            <a:extLst>
              <a:ext uri="{FF2B5EF4-FFF2-40B4-BE49-F238E27FC236}">
                <a16:creationId xmlns:a16="http://schemas.microsoft.com/office/drawing/2014/main" id="{7B06235D-5B7F-E232-E5BE-2043908DFEFC}"/>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FECBF2EA-D26F-6739-1D38-D1DC4A7771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6827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2"/>
            </p:custDataLst>
            <p:extLst>
              <p:ext uri="{D42A27DB-BD31-4B8C-83A1-F6EECF244321}">
                <p14:modId xmlns:p14="http://schemas.microsoft.com/office/powerpoint/2010/main" val="29096042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5218"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22</a:t>
            </a:fld>
            <a:endParaRPr lang="en-US" dirty="0">
              <a:latin typeface="Segoe UI" panose="020B0502040204020203" pitchFamily="34" charset="0"/>
              <a:sym typeface="Segoe UI" panose="020B0502040204020203" pitchFamily="34" charset="0"/>
            </a:endParaRPr>
          </a:p>
        </p:txBody>
      </p:sp>
      <p:sp>
        <p:nvSpPr>
          <p:cNvPr id="7" name="Footer Placeholder 3">
            <a:extLst>
              <a:ext uri="{FF2B5EF4-FFF2-40B4-BE49-F238E27FC236}">
                <a16:creationId xmlns:a16="http://schemas.microsoft.com/office/drawing/2014/main" id="{14351D20-78AB-0C42-8B11-180E502A65D7}"/>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sp>
        <p:nvSpPr>
          <p:cNvPr id="8" name="Text Placeholder 5">
            <a:extLst>
              <a:ext uri="{FF2B5EF4-FFF2-40B4-BE49-F238E27FC236}">
                <a16:creationId xmlns:a16="http://schemas.microsoft.com/office/drawing/2014/main" id="{3D63E713-9B46-57EC-BEEA-70C3CA5D8A68}"/>
              </a:ext>
            </a:extLst>
          </p:cNvPr>
          <p:cNvSpPr txBox="1">
            <a:spLocks/>
          </p:cNvSpPr>
          <p:nvPr/>
        </p:nvSpPr>
        <p:spPr>
          <a:xfrm>
            <a:off x="457200" y="1829209"/>
            <a:ext cx="13715999" cy="923330"/>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Equitable is the brand name of the retirement and protection subsidiaries of Equitable Holdings, Inc., including Equitable Financial Life Insurance Company (NY, NY); Equitable Financial Life Insurance Company of America, </a:t>
            </a:r>
            <a:b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b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an AZ stock company; and Equitable Distributors, LLC. Equitable Advisors is the brand name of Equitable Advisors, LLC (member FINRA, SIPC) (Equitable Financial Advisors in MI &amp; TN). The obligations of Equitable Financial and Equitable America are backed solely by their claims-paying abilities.</a:t>
            </a:r>
          </a:p>
          <a:p>
            <a:pPr marL="0" indent="0">
              <a:lnSpc>
                <a:spcPct val="100000"/>
              </a:lnSpc>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 2023 Equitable Holdings, Inc. All rights reserved. GE-</a:t>
            </a:r>
            <a:r>
              <a:rPr lang="en-US" sz="1100" b="0" i="0" dirty="0">
                <a:solidFill>
                  <a:srgbClr val="75787B"/>
                </a:solidFill>
                <a:effectLst/>
                <a:latin typeface="Open Sans" panose="020B0606030504020204" pitchFamily="34" charset="0"/>
              </a:rPr>
              <a:t>5492439.1</a:t>
            </a:r>
            <a:r>
              <a:rPr lang="en-US" sz="1100" b="0" i="0" dirty="0">
                <a:solidFill>
                  <a:srgbClr val="75787B"/>
                </a:solidFill>
                <a:latin typeface="Segoe UI" panose="020B0502040204020203" pitchFamily="34" charset="0"/>
                <a:cs typeface="Segoe UI" panose="020B0502040204020203" pitchFamily="34" charset="0"/>
              </a:rPr>
              <a:t> </a:t>
            </a:r>
            <a:r>
              <a:rPr lang="en-US" sz="1100" dirty="0">
                <a:solidFill>
                  <a:srgbClr val="75787B"/>
                </a:solidFill>
                <a:effectLst/>
                <a:latin typeface="Segoe UI" panose="020B0502040204020203" pitchFamily="34" charset="0"/>
                <a:cs typeface="Segoe UI" panose="020B0502040204020203" pitchFamily="34" charset="0"/>
              </a:rPr>
              <a:t>(3/23) (Exp. 3/25)  </a:t>
            </a: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  G2090239  |  Cat. #161877 (3/23)</a:t>
            </a: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16" name="Straight Connector 15">
            <a:extLst>
              <a:ext uri="{FF2B5EF4-FFF2-40B4-BE49-F238E27FC236}">
                <a16:creationId xmlns:a16="http://schemas.microsoft.com/office/drawing/2014/main" id="{BD596CC9-C263-0BFA-C5A1-F5A0B727C4EB}"/>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066E3638-8FC3-FABC-3D8C-37465D0C95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70034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4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9EAC29F5-D1F6-6E41-A457-899518B390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9006" y="2514601"/>
            <a:ext cx="3587745" cy="3187460"/>
          </a:xfrm>
          <a:prstGeom prst="rect">
            <a:avLst/>
          </a:prstGeom>
        </p:spPr>
      </p:pic>
      <p:pic>
        <p:nvPicPr>
          <p:cNvPr id="3" name="Graphic 2">
            <a:extLst>
              <a:ext uri="{FF2B5EF4-FFF2-40B4-BE49-F238E27FC236}">
                <a16:creationId xmlns:a16="http://schemas.microsoft.com/office/drawing/2014/main" id="{7096DD09-B504-9C1A-668C-71F7C7C3FD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1321" y="7525214"/>
            <a:ext cx="568775" cy="379183"/>
          </a:xfrm>
          <a:prstGeom prst="rect">
            <a:avLst/>
          </a:prstGeom>
        </p:spPr>
      </p:pic>
      <p:cxnSp>
        <p:nvCxnSpPr>
          <p:cNvPr id="4" name="Straight Connector 3">
            <a:extLst>
              <a:ext uri="{FF2B5EF4-FFF2-40B4-BE49-F238E27FC236}">
                <a16:creationId xmlns:a16="http://schemas.microsoft.com/office/drawing/2014/main" id="{9A0BAE0F-8469-DF59-D73B-F8F6FA3C8849}"/>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668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26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pic>
        <p:nvPicPr>
          <p:cNvPr id="3" name="Graphic 2">
            <a:extLst>
              <a:ext uri="{FF2B5EF4-FFF2-40B4-BE49-F238E27FC236}">
                <a16:creationId xmlns:a16="http://schemas.microsoft.com/office/drawing/2014/main" id="{79BC7813-AE0B-F507-0732-9A17C5EEDA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31321" y="7525214"/>
            <a:ext cx="568775" cy="379183"/>
          </a:xfrm>
          <a:prstGeom prst="rect">
            <a:avLst/>
          </a:prstGeom>
        </p:spPr>
      </p:pic>
      <p:cxnSp>
        <p:nvCxnSpPr>
          <p:cNvPr id="5" name="Straight Connector 4">
            <a:extLst>
              <a:ext uri="{FF2B5EF4-FFF2-40B4-BE49-F238E27FC236}">
                <a16:creationId xmlns:a16="http://schemas.microsoft.com/office/drawing/2014/main" id="{223E3E87-EE79-0AB2-C153-2D9E9F0AB3C5}"/>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52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290"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0418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2"/>
            </p:custDataLst>
            <p:extLst>
              <p:ext uri="{D42A27DB-BD31-4B8C-83A1-F6EECF244321}">
                <p14:modId xmlns:p14="http://schemas.microsoft.com/office/powerpoint/2010/main" val="2928602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0" name="think-cell Slide" r:id="rId5" imgW="7772400" imgH="10058400" progId="TCLayout.ActiveDocument.1">
                  <p:embed/>
                </p:oleObj>
              </mc:Choice>
              <mc:Fallback>
                <p:oleObj name="think-cell Slide" r:id="rId5"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34BFE50B-687F-4342-B86E-0926231D172B}"/>
              </a:ext>
            </a:extLst>
          </p:cNvPr>
          <p:cNvSpPr/>
          <p:nvPr/>
        </p:nvSpPr>
        <p:spPr>
          <a:xfrm>
            <a:off x="7" y="2286000"/>
            <a:ext cx="3653943" cy="502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24" name="Rectangle 23">
            <a:extLst>
              <a:ext uri="{FF2B5EF4-FFF2-40B4-BE49-F238E27FC236}">
                <a16:creationId xmlns:a16="http://schemas.microsoft.com/office/drawing/2014/main" id="{A4340698-3565-BF43-9683-D1E7678D8E85}"/>
              </a:ext>
            </a:extLst>
          </p:cNvPr>
          <p:cNvSpPr/>
          <p:nvPr/>
        </p:nvSpPr>
        <p:spPr>
          <a:xfrm>
            <a:off x="3648493" y="2285998"/>
            <a:ext cx="3653943" cy="50292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25" name="Rectangle 24">
            <a:extLst>
              <a:ext uri="{FF2B5EF4-FFF2-40B4-BE49-F238E27FC236}">
                <a16:creationId xmlns:a16="http://schemas.microsoft.com/office/drawing/2014/main" id="{14E1E360-D3E1-3D47-BE98-804E71DB8614}"/>
              </a:ext>
            </a:extLst>
          </p:cNvPr>
          <p:cNvSpPr/>
          <p:nvPr/>
        </p:nvSpPr>
        <p:spPr>
          <a:xfrm>
            <a:off x="7296977" y="2285998"/>
            <a:ext cx="3653943" cy="50292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26" name="Rectangle 25">
            <a:extLst>
              <a:ext uri="{FF2B5EF4-FFF2-40B4-BE49-F238E27FC236}">
                <a16:creationId xmlns:a16="http://schemas.microsoft.com/office/drawing/2014/main" id="{A20C9B9A-9D09-974C-94BC-1D4BB47C792F}"/>
              </a:ext>
            </a:extLst>
          </p:cNvPr>
          <p:cNvSpPr/>
          <p:nvPr/>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27" name="Straight Connector 26">
            <a:extLst>
              <a:ext uri="{FF2B5EF4-FFF2-40B4-BE49-F238E27FC236}">
                <a16:creationId xmlns:a16="http://schemas.microsoft.com/office/drawing/2014/main" id="{992BF822-9A6D-1A4A-A363-48744A903FCE}"/>
              </a:ext>
            </a:extLst>
          </p:cNvPr>
          <p:cNvCxnSpPr/>
          <p:nvPr/>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6F841F-0704-C740-A8B8-D2D2A42208DE}"/>
              </a:ext>
            </a:extLst>
          </p:cNvPr>
          <p:cNvCxnSpPr/>
          <p:nvPr/>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652B07-00AE-4E43-A2BB-340292285C42}"/>
              </a:ext>
            </a:extLst>
          </p:cNvPr>
          <p:cNvCxnSpPr/>
          <p:nvPr/>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A87AF513-0E59-0843-AE2C-D5422E966134}"/>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a:xfrm>
            <a:off x="361652" y="3670362"/>
            <a:ext cx="3032655" cy="2683545"/>
          </a:xfrm>
        </p:spPr>
        <p:txBody>
          <a:bodyPr/>
          <a:lstStyle/>
          <a:p>
            <a:r>
              <a:rPr lang="en-US" altLang="en-US" sz="2000" dirty="0"/>
              <a:t>Average daily balance:</a:t>
            </a:r>
          </a:p>
          <a:p>
            <a:pPr>
              <a:lnSpc>
                <a:spcPct val="100000"/>
              </a:lnSpc>
            </a:pPr>
            <a:r>
              <a:rPr lang="en-US" altLang="en-US" sz="1400" b="0" dirty="0"/>
              <a:t>You pay interest on the average </a:t>
            </a:r>
            <a:r>
              <a:rPr lang="en-US" altLang="en-US" sz="1400" b="0" spc="-30" dirty="0"/>
              <a:t>balance owed during the billing cycle. </a:t>
            </a:r>
            <a:r>
              <a:rPr lang="en-US" altLang="en-US" sz="1400" b="0" dirty="0"/>
              <a:t>The creditor figures the balance in your account on each day of the </a:t>
            </a:r>
            <a:r>
              <a:rPr lang="en-US" altLang="en-US" sz="1400" b="0" spc="-30" dirty="0"/>
              <a:t>billing cycle, then adds together these amounts and divides by the number of days in the billing cycle.</a:t>
            </a:r>
          </a:p>
          <a:p>
            <a:endParaRPr lang="en-US" altLang="en-US" dirty="0"/>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277025" y="2471061"/>
            <a:ext cx="1320999" cy="990597"/>
          </a:xfrm>
        </p:spPr>
        <p:txBody>
          <a:bodyPr/>
          <a:lstStyle/>
          <a:p>
            <a:r>
              <a:rPr lang="en-US" dirty="0">
                <a:solidFill>
                  <a:srgbClr val="FFFFFF"/>
                </a:solidFill>
                <a:latin typeface="Segoe UI" panose="020B0502040204020203" pitchFamily="34" charset="0"/>
                <a:sym typeface="Segoe UI" panose="020B0502040204020203" pitchFamily="34" charset="0"/>
              </a:rPr>
              <a:t>1</a:t>
            </a:r>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a:xfrm>
            <a:off x="4042837" y="3657663"/>
            <a:ext cx="2722826" cy="2696244"/>
          </a:xfrm>
        </p:spPr>
        <p:txBody>
          <a:bodyPr/>
          <a:lstStyle/>
          <a:p>
            <a:r>
              <a:rPr lang="en-US" altLang="en-US" sz="2000" dirty="0">
                <a:solidFill>
                  <a:schemeClr val="bg1"/>
                </a:solidFill>
              </a:rPr>
              <a:t>Adjusted balance:</a:t>
            </a:r>
          </a:p>
          <a:p>
            <a:pPr>
              <a:lnSpc>
                <a:spcPct val="100000"/>
              </a:lnSpc>
            </a:pPr>
            <a:r>
              <a:rPr lang="en-US" altLang="en-US" sz="1400" b="0" spc="-20" dirty="0">
                <a:solidFill>
                  <a:schemeClr val="bg1"/>
                </a:solidFill>
              </a:rPr>
              <a:t>You pay interest on the opening balance after subtracting the payment or returns made during the month.</a:t>
            </a:r>
          </a:p>
          <a:p>
            <a:endParaRPr lang="en-US" altLang="en-US" dirty="0">
              <a:solidFill>
                <a:schemeClr val="bg1"/>
              </a:solidFill>
            </a:endParaRPr>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7700437" y="3657663"/>
            <a:ext cx="2722827" cy="2297660"/>
          </a:xfrm>
        </p:spPr>
        <p:txBody>
          <a:bodyPr/>
          <a:lstStyle/>
          <a:p>
            <a:r>
              <a:rPr lang="en-US" altLang="en-US" sz="2000" dirty="0">
                <a:solidFill>
                  <a:schemeClr val="tx2"/>
                </a:solidFill>
              </a:rPr>
              <a:t>Previous balance:</a:t>
            </a:r>
          </a:p>
          <a:p>
            <a:pPr>
              <a:lnSpc>
                <a:spcPct val="100000"/>
              </a:lnSpc>
            </a:pPr>
            <a:r>
              <a:rPr lang="en-US" altLang="en-US" sz="1400" b="0" spc="-20" dirty="0">
                <a:solidFill>
                  <a:schemeClr val="tx2"/>
                </a:solidFill>
              </a:rPr>
              <a:t>You pay interest on the opening balance, regardless of payments made during the month.</a:t>
            </a:r>
          </a:p>
          <a:p>
            <a:endParaRPr lang="en-US" altLang="en-US" dirty="0">
              <a:solidFill>
                <a:schemeClr val="tx2"/>
              </a:solidFill>
            </a:endParaRPr>
          </a:p>
        </p:txBody>
      </p:sp>
      <p:sp>
        <p:nvSpPr>
          <p:cNvPr id="9" name="Text Placeholder 8">
            <a:extLst>
              <a:ext uri="{FF2B5EF4-FFF2-40B4-BE49-F238E27FC236}">
                <a16:creationId xmlns:a16="http://schemas.microsoft.com/office/drawing/2014/main" id="{824FCA7B-1375-E34D-A07D-930676ABF90D}"/>
              </a:ext>
            </a:extLst>
          </p:cNvPr>
          <p:cNvSpPr>
            <a:spLocks noGrp="1"/>
          </p:cNvSpPr>
          <p:nvPr>
            <p:ph type="body" sz="quarter" idx="31"/>
          </p:nvPr>
        </p:nvSpPr>
        <p:spPr>
          <a:xfrm>
            <a:off x="11358038" y="3657663"/>
            <a:ext cx="2627594" cy="2297660"/>
          </a:xfrm>
        </p:spPr>
        <p:txBody>
          <a:bodyPr/>
          <a:lstStyle/>
          <a:p>
            <a:r>
              <a:rPr lang="en-US" altLang="en-US" sz="2000" dirty="0">
                <a:solidFill>
                  <a:schemeClr val="tx2"/>
                </a:solidFill>
              </a:rPr>
              <a:t>Past-due balance:</a:t>
            </a:r>
          </a:p>
          <a:p>
            <a:pPr>
              <a:lnSpc>
                <a:spcPct val="100000"/>
              </a:lnSpc>
            </a:pPr>
            <a:r>
              <a:rPr lang="en-US" altLang="en-US" sz="1400" b="0" dirty="0">
                <a:solidFill>
                  <a:schemeClr val="tx2"/>
                </a:solidFill>
              </a:rPr>
              <a:t>No finance charge is added if the full payment is received within the grace period. If it is not received, a finance charge for the unpaid amount is added on to your next bill.</a:t>
            </a:r>
          </a:p>
          <a:p>
            <a:endParaRPr lang="en-US" altLang="en-US" dirty="0">
              <a:solidFill>
                <a:schemeClr val="tx2"/>
              </a:solidFill>
            </a:endParaRP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p:txBody>
          <a:bodyPr/>
          <a:lstStyle/>
          <a:p>
            <a:r>
              <a:rPr lang="en-US" dirty="0">
                <a:solidFill>
                  <a:schemeClr val="bg1"/>
                </a:solidFill>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7642233" y="2471061"/>
            <a:ext cx="1320999" cy="990597"/>
          </a:xfrm>
        </p:spPr>
        <p:txBody>
          <a:bodyPr/>
          <a:lstStyle/>
          <a:p>
            <a:r>
              <a:rPr lang="en-US" dirty="0">
                <a:solidFill>
                  <a:schemeClr val="tx2"/>
                </a:solidFill>
                <a:latin typeface="Segoe UI" panose="020B0502040204020203" pitchFamily="34" charset="0"/>
                <a:sym typeface="Segoe UI" panose="020B0502040204020203" pitchFamily="34" charset="0"/>
              </a:rPr>
              <a:t>3</a:t>
            </a:r>
          </a:p>
        </p:txBody>
      </p:sp>
      <p:sp>
        <p:nvSpPr>
          <p:cNvPr id="12" name="Text Placeholder 11">
            <a:extLst>
              <a:ext uri="{FF2B5EF4-FFF2-40B4-BE49-F238E27FC236}">
                <a16:creationId xmlns:a16="http://schemas.microsoft.com/office/drawing/2014/main" id="{63F1E89A-0B48-5446-B475-8A8F59849B4E}"/>
              </a:ext>
            </a:extLst>
          </p:cNvPr>
          <p:cNvSpPr>
            <a:spLocks noGrp="1"/>
          </p:cNvSpPr>
          <p:nvPr>
            <p:ph type="body" sz="quarter" idx="40"/>
          </p:nvPr>
        </p:nvSpPr>
        <p:spPr>
          <a:xfrm>
            <a:off x="11342697" y="2471061"/>
            <a:ext cx="1320999" cy="990597"/>
          </a:xfrm>
        </p:spPr>
        <p:txBody>
          <a:bodyPr/>
          <a:lstStyle/>
          <a:p>
            <a:r>
              <a:rPr lang="en-US" dirty="0">
                <a:solidFill>
                  <a:schemeClr val="tx2"/>
                </a:solidFill>
                <a:latin typeface="Segoe UI" panose="020B0502040204020203" pitchFamily="34" charset="0"/>
                <a:sym typeface="Segoe UI" panose="020B0502040204020203" pitchFamily="34" charset="0"/>
              </a:rPr>
              <a:t>4</a:t>
            </a:r>
          </a:p>
        </p:txBody>
      </p:sp>
      <p:sp>
        <p:nvSpPr>
          <p:cNvPr id="19" name="Title 3">
            <a:extLst>
              <a:ext uri="{FF2B5EF4-FFF2-40B4-BE49-F238E27FC236}">
                <a16:creationId xmlns:a16="http://schemas.microsoft.com/office/drawing/2014/main" id="{29F2B72B-CD83-4B4E-924C-B5A0FAB0DC94}"/>
              </a:ext>
            </a:extLst>
          </p:cNvPr>
          <p:cNvSpPr>
            <a:spLocks noGrp="1"/>
          </p:cNvSpPr>
          <p:nvPr>
            <p:ph type="ctrTitle"/>
          </p:nvPr>
        </p:nvSpPr>
        <p:spPr>
          <a:xfrm>
            <a:off x="364864" y="400484"/>
            <a:ext cx="10058400" cy="575833"/>
          </a:xfrm>
        </p:spPr>
        <p:txBody>
          <a:bodyPr vert="horz"/>
          <a:lstStyle/>
          <a:p>
            <a:r>
              <a:rPr lang="en-US" dirty="0">
                <a:latin typeface="Segoe UI" panose="020B0502040204020203" pitchFamily="34" charset="0"/>
                <a:sym typeface="Segoe UI" panose="020B0502040204020203" pitchFamily="34" charset="0"/>
              </a:rPr>
              <a:t>Calculating finance charges</a:t>
            </a:r>
          </a:p>
        </p:txBody>
      </p:sp>
      <p:grpSp>
        <p:nvGrpSpPr>
          <p:cNvPr id="17" name="Group 16">
            <a:extLst>
              <a:ext uri="{FF2B5EF4-FFF2-40B4-BE49-F238E27FC236}">
                <a16:creationId xmlns:a16="http://schemas.microsoft.com/office/drawing/2014/main" id="{444530A5-1097-4C47-96A5-E1CD50B62D1A}"/>
              </a:ext>
            </a:extLst>
          </p:cNvPr>
          <p:cNvGrpSpPr/>
          <p:nvPr/>
        </p:nvGrpSpPr>
        <p:grpSpPr>
          <a:xfrm>
            <a:off x="12771839" y="274837"/>
            <a:ext cx="1413236" cy="677176"/>
            <a:chOff x="12771839" y="274837"/>
            <a:chExt cx="1413236" cy="677176"/>
          </a:xfrm>
        </p:grpSpPr>
        <p:pic>
          <p:nvPicPr>
            <p:cNvPr id="18" name="Graphic 17">
              <a:extLst>
                <a:ext uri="{FF2B5EF4-FFF2-40B4-BE49-F238E27FC236}">
                  <a16:creationId xmlns:a16="http://schemas.microsoft.com/office/drawing/2014/main" id="{2BDE9A33-F27A-B946-8370-CFDBC7D99F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20" name="Text Placeholder 2">
              <a:extLst>
                <a:ext uri="{FF2B5EF4-FFF2-40B4-BE49-F238E27FC236}">
                  <a16:creationId xmlns:a16="http://schemas.microsoft.com/office/drawing/2014/main" id="{70BCEE82-529C-0A46-B9E4-C629C40FF702}"/>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23" name="Text Placeholder 3">
              <a:extLst>
                <a:ext uri="{FF2B5EF4-FFF2-40B4-BE49-F238E27FC236}">
                  <a16:creationId xmlns:a16="http://schemas.microsoft.com/office/drawing/2014/main" id="{A33DE0EB-5AB2-A44B-A700-05D49C3F1C11}"/>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14" name="Straight Connector 13">
            <a:extLst>
              <a:ext uri="{FF2B5EF4-FFF2-40B4-BE49-F238E27FC236}">
                <a16:creationId xmlns:a16="http://schemas.microsoft.com/office/drawing/2014/main" id="{1A2F5FAF-A1C7-F9A9-1809-D561B83285CF}"/>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57E44B0B-CAF0-C29A-298F-6B74F641E7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416242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BFB03B-6434-C344-8E40-11399E296220}"/>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3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F4BFB03B-6434-C344-8E40-11399E29622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7" name="Table Placeholder 4">
            <a:extLst>
              <a:ext uri="{FF2B5EF4-FFF2-40B4-BE49-F238E27FC236}">
                <a16:creationId xmlns:a16="http://schemas.microsoft.com/office/drawing/2014/main" id="{45DBFF02-4697-E549-9FA0-2455FA8D3256}"/>
              </a:ext>
            </a:extLst>
          </p:cNvPr>
          <p:cNvGraphicFramePr>
            <a:graphicFrameLocks noGrp="1"/>
          </p:cNvGraphicFramePr>
          <p:nvPr>
            <p:ph type="tbl" sz="quarter" idx="16"/>
            <p:extLst>
              <p:ext uri="{D42A27DB-BD31-4B8C-83A1-F6EECF244321}">
                <p14:modId xmlns:p14="http://schemas.microsoft.com/office/powerpoint/2010/main" val="581971579"/>
              </p:ext>
            </p:extLst>
          </p:nvPr>
        </p:nvGraphicFramePr>
        <p:xfrm>
          <a:off x="457199" y="2286001"/>
          <a:ext cx="13695680" cy="2007316"/>
        </p:xfrm>
        <a:graphic>
          <a:graphicData uri="http://schemas.openxmlformats.org/drawingml/2006/table">
            <a:tbl>
              <a:tblPr firstRow="1" bandRow="1">
                <a:tableStyleId>{5C22544A-7EE6-4342-B048-85BDC9FD1C3A}</a:tableStyleId>
              </a:tblPr>
              <a:tblGrid>
                <a:gridCol w="3423920">
                  <a:extLst>
                    <a:ext uri="{9D8B030D-6E8A-4147-A177-3AD203B41FA5}">
                      <a16:colId xmlns:a16="http://schemas.microsoft.com/office/drawing/2014/main" val="487361039"/>
                    </a:ext>
                  </a:extLst>
                </a:gridCol>
                <a:gridCol w="3423920">
                  <a:extLst>
                    <a:ext uri="{9D8B030D-6E8A-4147-A177-3AD203B41FA5}">
                      <a16:colId xmlns:a16="http://schemas.microsoft.com/office/drawing/2014/main" val="999819871"/>
                    </a:ext>
                  </a:extLst>
                </a:gridCol>
                <a:gridCol w="3423920">
                  <a:extLst>
                    <a:ext uri="{9D8B030D-6E8A-4147-A177-3AD203B41FA5}">
                      <a16:colId xmlns:a16="http://schemas.microsoft.com/office/drawing/2014/main" val="1510726526"/>
                    </a:ext>
                  </a:extLst>
                </a:gridCol>
                <a:gridCol w="3423920">
                  <a:extLst>
                    <a:ext uri="{9D8B030D-6E8A-4147-A177-3AD203B41FA5}">
                      <a16:colId xmlns:a16="http://schemas.microsoft.com/office/drawing/2014/main" val="917176982"/>
                    </a:ext>
                  </a:extLst>
                </a:gridCol>
              </a:tblGrid>
              <a:tr h="418098">
                <a:tc>
                  <a:txBody>
                    <a:bodyPr/>
                    <a:lstStyle/>
                    <a:p>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Average daily balance</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Adjusted balance</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Previous balance</a:t>
                      </a:r>
                    </a:p>
                  </a:txBody>
                  <a:tcPr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extLst>
                  <a:ext uri="{0D108BD9-81ED-4DB2-BD59-A6C34878D82A}">
                    <a16:rowId xmlns:a16="http://schemas.microsoft.com/office/drawing/2014/main" val="177009333"/>
                  </a:ext>
                </a:extLst>
              </a:tr>
              <a:tr h="395149">
                <a:tc>
                  <a:txBody>
                    <a:bodyPr/>
                    <a:lstStyle/>
                    <a:p>
                      <a:r>
                        <a:rPr lang="en-US" sz="1400" b="1" i="0" dirty="0">
                          <a:solidFill>
                            <a:srgbClr val="002577"/>
                          </a:solidFill>
                          <a:latin typeface="Segoe UI" panose="020B0502040204020203" pitchFamily="34" charset="0"/>
                          <a:cs typeface="Segoe UI" panose="020B0502040204020203" pitchFamily="34" charset="0"/>
                          <a:sym typeface="Segoe UI" panose="020B0502040204020203" pitchFamily="34" charset="0"/>
                        </a:rPr>
                        <a:t>Monthly</a:t>
                      </a:r>
                    </a:p>
                  </a:txBody>
                  <a:tcPr anchor="ctr">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1.5%</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1.5%</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1.5%</a:t>
                      </a:r>
                    </a:p>
                  </a:txBody>
                  <a:tcPr marT="45717" marB="45717"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67395656"/>
                  </a:ext>
                </a:extLst>
              </a:tr>
              <a:tr h="395149">
                <a:tc>
                  <a:txBody>
                    <a:bodyPr/>
                    <a:lstStyle/>
                    <a:p>
                      <a:r>
                        <a:rPr lang="en-US" sz="1400" b="1" i="0" dirty="0">
                          <a:solidFill>
                            <a:srgbClr val="002577"/>
                          </a:solidFill>
                          <a:latin typeface="Segoe UI" panose="020B0502040204020203" pitchFamily="34" charset="0"/>
                          <a:cs typeface="Segoe UI" panose="020B0502040204020203" pitchFamily="34" charset="0"/>
                          <a:sym typeface="Segoe UI" panose="020B0502040204020203" pitchFamily="34" charset="0"/>
                        </a:rPr>
                        <a:t>Rates</a:t>
                      </a:r>
                    </a:p>
                  </a:txBody>
                  <a:tcPr anchor="ctr">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18%</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18%</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18%</a:t>
                      </a:r>
                    </a:p>
                  </a:txBody>
                  <a:tcPr marT="45717" marB="45717"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787480483"/>
                  </a:ext>
                </a:extLst>
              </a:tr>
              <a:tr h="395149">
                <a:tc>
                  <a:txBody>
                    <a:bodyPr/>
                    <a:lstStyle/>
                    <a:p>
                      <a:r>
                        <a:rPr lang="en-US" sz="1400" b="1" i="0" dirty="0">
                          <a:solidFill>
                            <a:srgbClr val="002577"/>
                          </a:solidFill>
                          <a:latin typeface="Segoe UI" panose="020B0502040204020203" pitchFamily="34" charset="0"/>
                          <a:cs typeface="Segoe UI" panose="020B0502040204020203" pitchFamily="34" charset="0"/>
                          <a:sym typeface="Segoe UI" panose="020B0502040204020203" pitchFamily="34" charset="0"/>
                        </a:rPr>
                        <a:t>Previous balance</a:t>
                      </a:r>
                    </a:p>
                  </a:txBody>
                  <a:tcPr anchor="ctr">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$400</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$400</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$400</a:t>
                      </a:r>
                    </a:p>
                  </a:txBody>
                  <a:tcPr marT="45717" marB="45717"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483117637"/>
                  </a:ext>
                </a:extLst>
              </a:tr>
              <a:tr h="395149">
                <a:tc>
                  <a:txBody>
                    <a:bodyPr/>
                    <a:lstStyle/>
                    <a:p>
                      <a:r>
                        <a:rPr lang="en-US" sz="1400" b="1" i="0" dirty="0">
                          <a:solidFill>
                            <a:srgbClr val="002577"/>
                          </a:solidFill>
                          <a:latin typeface="Segoe UI" panose="020B0502040204020203" pitchFamily="34" charset="0"/>
                          <a:cs typeface="Segoe UI" panose="020B0502040204020203" pitchFamily="34" charset="0"/>
                          <a:sym typeface="Segoe UI" panose="020B0502040204020203" pitchFamily="34" charset="0"/>
                        </a:rPr>
                        <a:t>Payments</a:t>
                      </a:r>
                    </a:p>
                  </a:txBody>
                  <a:tcPr anchor="ctr">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$300</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$300</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$300</a:t>
                      </a:r>
                    </a:p>
                  </a:txBody>
                  <a:tcPr marT="45717" marB="45717"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8397228"/>
                  </a:ext>
                </a:extLst>
              </a:tr>
            </a:tbl>
          </a:graphicData>
        </a:graphic>
      </p:graphicFrame>
      <p:sp>
        <p:nvSpPr>
          <p:cNvPr id="3" name="Slide Number Placeholder 2">
            <a:extLst>
              <a:ext uri="{FF2B5EF4-FFF2-40B4-BE49-F238E27FC236}">
                <a16:creationId xmlns:a16="http://schemas.microsoft.com/office/drawing/2014/main" id="{201D2120-D3CE-0641-9D58-13ABC0C1B25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F3D51980-9322-D84A-9E1F-35C8700739F8}"/>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aphicFrame>
        <p:nvGraphicFramePr>
          <p:cNvPr id="9" name="Table Placeholder 4">
            <a:extLst>
              <a:ext uri="{FF2B5EF4-FFF2-40B4-BE49-F238E27FC236}">
                <a16:creationId xmlns:a16="http://schemas.microsoft.com/office/drawing/2014/main" id="{AA453EE1-9CE3-4845-A1D9-449809875384}"/>
              </a:ext>
            </a:extLst>
          </p:cNvPr>
          <p:cNvGraphicFramePr>
            <a:graphicFrameLocks/>
          </p:cNvGraphicFramePr>
          <p:nvPr>
            <p:extLst>
              <p:ext uri="{D42A27DB-BD31-4B8C-83A1-F6EECF244321}">
                <p14:modId xmlns:p14="http://schemas.microsoft.com/office/powerpoint/2010/main" val="3206555491"/>
              </p:ext>
            </p:extLst>
          </p:nvPr>
        </p:nvGraphicFramePr>
        <p:xfrm>
          <a:off x="457200" y="4686300"/>
          <a:ext cx="13688952" cy="1309543"/>
        </p:xfrm>
        <a:graphic>
          <a:graphicData uri="http://schemas.openxmlformats.org/drawingml/2006/table">
            <a:tbl>
              <a:tblPr firstRow="1" bandRow="1">
                <a:tableStyleId>{5C22544A-7EE6-4342-B048-85BDC9FD1C3A}</a:tableStyleId>
              </a:tblPr>
              <a:tblGrid>
                <a:gridCol w="3422238">
                  <a:extLst>
                    <a:ext uri="{9D8B030D-6E8A-4147-A177-3AD203B41FA5}">
                      <a16:colId xmlns:a16="http://schemas.microsoft.com/office/drawing/2014/main" val="487361039"/>
                    </a:ext>
                  </a:extLst>
                </a:gridCol>
                <a:gridCol w="3422238">
                  <a:extLst>
                    <a:ext uri="{9D8B030D-6E8A-4147-A177-3AD203B41FA5}">
                      <a16:colId xmlns:a16="http://schemas.microsoft.com/office/drawing/2014/main" val="999819871"/>
                    </a:ext>
                  </a:extLst>
                </a:gridCol>
                <a:gridCol w="3422238">
                  <a:extLst>
                    <a:ext uri="{9D8B030D-6E8A-4147-A177-3AD203B41FA5}">
                      <a16:colId xmlns:a16="http://schemas.microsoft.com/office/drawing/2014/main" val="1510726526"/>
                    </a:ext>
                  </a:extLst>
                </a:gridCol>
                <a:gridCol w="3422238">
                  <a:extLst>
                    <a:ext uri="{9D8B030D-6E8A-4147-A177-3AD203B41FA5}">
                      <a16:colId xmlns:a16="http://schemas.microsoft.com/office/drawing/2014/main" val="917176982"/>
                    </a:ext>
                  </a:extLst>
                </a:gridCol>
              </a:tblGrid>
              <a:tr h="39514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On 15th day </a:t>
                      </a:r>
                      <a:r>
                        <a:rPr kumimoji="0" lang="en-US" altLang="en-US" sz="2000" b="1" i="0" u="none" strike="noStrike" kern="1200" cap="none" normalizeH="0" baseline="0" dirty="0">
                          <a:ln>
                            <a:noFill/>
                          </a:ln>
                          <a:solidFill>
                            <a:srgbClr val="FFFFFF"/>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r>
                        <a:rPr kumimoji="0" lang="en-US" altLang="en-US" sz="2000" b="1" i="0" u="none" strike="noStrike" kern="1200"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new balance = $100</a:t>
                      </a:r>
                      <a:r>
                        <a:rPr kumimoji="0" lang="en-US" altLang="en-US" sz="2000" b="1" i="0" u="none" strike="noStrike" kern="1200" cap="none" normalizeH="0" baseline="0" dirty="0">
                          <a:ln>
                            <a:noFill/>
                          </a:ln>
                          <a:solidFill>
                            <a:srgbClr val="FFFFFF"/>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09333"/>
                  </a:ext>
                </a:extLst>
              </a:tr>
              <a:tr h="395149">
                <a:tc>
                  <a:txBody>
                    <a:bodyPr/>
                    <a:lstStyle/>
                    <a:p>
                      <a:r>
                        <a:rPr lang="en-US" sz="1400" b="1" i="0" dirty="0">
                          <a:solidFill>
                            <a:srgbClr val="002577"/>
                          </a:solidFill>
                          <a:latin typeface="Segoe UI" panose="020B0502040204020203" pitchFamily="34" charset="0"/>
                          <a:cs typeface="Segoe UI" panose="020B0502040204020203" pitchFamily="34" charset="0"/>
                          <a:sym typeface="Segoe UI" panose="020B0502040204020203" pitchFamily="34" charset="0"/>
                        </a:rPr>
                        <a:t>Average daily balance</a:t>
                      </a:r>
                    </a:p>
                  </a:txBody>
                  <a:tcPr anchor="ctr">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$250*</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N/A</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N/A</a:t>
                      </a:r>
                    </a:p>
                  </a:txBody>
                  <a:tcPr marT="45717" marB="45717"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67395656"/>
                  </a:ext>
                </a:extLst>
              </a:tr>
              <a:tr h="507684">
                <a:tc>
                  <a:txBody>
                    <a:bodyPr/>
                    <a:lstStyle/>
                    <a:p>
                      <a:r>
                        <a:rPr lang="en-US" sz="1400" b="1" i="0" dirty="0">
                          <a:solidFill>
                            <a:srgbClr val="002577"/>
                          </a:solidFill>
                          <a:latin typeface="Segoe UI" panose="020B0502040204020203" pitchFamily="34" charset="0"/>
                          <a:cs typeface="Segoe UI" panose="020B0502040204020203" pitchFamily="34" charset="0"/>
                          <a:sym typeface="Segoe UI" panose="020B0502040204020203" pitchFamily="34" charset="0"/>
                        </a:rPr>
                        <a:t>Finance charge</a:t>
                      </a:r>
                    </a:p>
                  </a:txBody>
                  <a:tcPr anchor="ctr">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$3.75</a:t>
                      </a:r>
                      <a:b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br>
                      <a:r>
                        <a:rPr kumimoji="0" lang="en-US" altLang="en-US" sz="1400" b="0" i="0" u="none" strike="noStrike" cap="none" normalizeH="0" baseline="0" dirty="0">
                          <a:ln>
                            <a:noFill/>
                          </a:ln>
                          <a:solidFill>
                            <a:srgbClr val="002577"/>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1.5% x $250</a:t>
                      </a:r>
                      <a:r>
                        <a:rPr kumimoji="0" lang="en-US" altLang="en-US" sz="1400" b="0" i="0" u="none" strike="noStrike" cap="none" normalizeH="0" baseline="0" dirty="0">
                          <a:ln>
                            <a:noFill/>
                          </a:ln>
                          <a:solidFill>
                            <a:srgbClr val="002577"/>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$1.50</a:t>
                      </a:r>
                      <a:b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br>
                      <a:r>
                        <a:rPr kumimoji="0" lang="en-US" altLang="en-US" sz="1400" b="0" i="0" u="none" strike="noStrike" cap="none" normalizeH="0" baseline="0" dirty="0">
                          <a:ln>
                            <a:noFill/>
                          </a:ln>
                          <a:solidFill>
                            <a:srgbClr val="002577"/>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1.5% x $100</a:t>
                      </a:r>
                      <a:r>
                        <a:rPr kumimoji="0" lang="en-US" altLang="en-US" sz="1400" b="0" i="0" u="none" strike="noStrike" cap="none" normalizeH="0" baseline="0" dirty="0">
                          <a:ln>
                            <a:noFill/>
                          </a:ln>
                          <a:solidFill>
                            <a:srgbClr val="002577"/>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marT="45717" marB="45717"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$6.00</a:t>
                      </a:r>
                      <a:b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br>
                      <a:r>
                        <a:rPr kumimoji="0" lang="en-US" altLang="en-US" sz="1400" b="0" i="0" u="none" strike="noStrike" cap="none" normalizeH="0" baseline="0" dirty="0">
                          <a:ln>
                            <a:noFill/>
                          </a:ln>
                          <a:solidFill>
                            <a:srgbClr val="002577"/>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1.5% x $400</a:t>
                      </a:r>
                      <a:r>
                        <a:rPr kumimoji="0" lang="en-US" altLang="en-US" sz="1400" b="0" i="0" u="none" strike="noStrike" cap="none" normalizeH="0" baseline="0" dirty="0">
                          <a:ln>
                            <a:noFill/>
                          </a:ln>
                          <a:solidFill>
                            <a:srgbClr val="002577"/>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txBody>
                  <a:tcPr marT="45717" marB="45717"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8397228"/>
                  </a:ext>
                </a:extLst>
              </a:tr>
            </a:tbl>
          </a:graphicData>
        </a:graphic>
      </p:graphicFrame>
      <p:sp>
        <p:nvSpPr>
          <p:cNvPr id="11" name="Text Placeholder 4">
            <a:extLst>
              <a:ext uri="{FF2B5EF4-FFF2-40B4-BE49-F238E27FC236}">
                <a16:creationId xmlns:a16="http://schemas.microsoft.com/office/drawing/2014/main" id="{5C2EC2C5-2C28-FB4E-A3CB-C74F88492AD4}"/>
              </a:ext>
            </a:extLst>
          </p:cNvPr>
          <p:cNvSpPr txBox="1">
            <a:spLocks/>
          </p:cNvSpPr>
          <p:nvPr/>
        </p:nvSpPr>
        <p:spPr>
          <a:xfrm>
            <a:off x="0" y="6424280"/>
            <a:ext cx="14630400" cy="771674"/>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0" indent="0" algn="ctr" defTabSz="914400" fontAlgn="base">
              <a:lnSpc>
                <a:spcPts val="2100"/>
              </a:lnSpc>
              <a:spcBef>
                <a:spcPts val="600"/>
              </a:spcBef>
              <a:spcAft>
                <a:spcPct val="0"/>
              </a:spcAft>
              <a:buNone/>
            </a:pPr>
            <a:r>
              <a:rPr lang="en-US" altLang="en-US" sz="2000" b="1" dirty="0">
                <a:solidFill>
                  <a:srgbClr val="002577"/>
                </a:solidFill>
                <a:latin typeface="Segoe UI Semibold" panose="020B0502040204020203" pitchFamily="34" charset="0"/>
                <a:ea typeface="ＭＳ Ｐゴシック" panose="020B0600070205080204" pitchFamily="34" charset="-128"/>
                <a:cs typeface="Segoe UI Semibold" panose="020B0502040204020203" pitchFamily="34" charset="0"/>
              </a:rPr>
              <a:t>*</a:t>
            </a:r>
            <a:r>
              <a:rPr lang="en-US" altLang="en-US" sz="2000" b="1"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To figure average daily balance:</a:t>
            </a:r>
          </a:p>
          <a:p>
            <a:pPr marL="0" lvl="0" indent="0" algn="ctr" defTabSz="914400" fontAlgn="base">
              <a:lnSpc>
                <a:spcPts val="2100"/>
              </a:lnSpc>
              <a:spcBef>
                <a:spcPts val="600"/>
              </a:spcBef>
              <a:spcAft>
                <a:spcPct val="0"/>
              </a:spcAft>
              <a:buNone/>
            </a:pPr>
            <a:r>
              <a:rPr lang="en-US" altLang="en-US" sz="2000" b="1"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a:t>
            </a:r>
            <a:r>
              <a:rPr lang="en-US" altLang="en-US" sz="2000" b="1"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$400 x 15 days</a:t>
            </a:r>
            <a:r>
              <a:rPr lang="en-US" altLang="en-US" sz="2000" b="1"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a:t>
            </a:r>
            <a:r>
              <a:rPr lang="en-US" altLang="en-US" sz="2000" b="1"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 + </a:t>
            </a:r>
            <a:r>
              <a:rPr lang="en-US" altLang="en-US" sz="2000" b="1"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a:t>
            </a:r>
            <a:r>
              <a:rPr lang="en-US" altLang="en-US" sz="2000" b="1"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$100 x 15 days</a:t>
            </a:r>
            <a:r>
              <a:rPr lang="en-US" altLang="en-US" sz="2000" b="1"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a:t>
            </a:r>
            <a:r>
              <a:rPr lang="en-US" altLang="en-US" sz="2000" b="1"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 = $250 x 30 days</a:t>
            </a:r>
          </a:p>
        </p:txBody>
      </p:sp>
      <p:sp>
        <p:nvSpPr>
          <p:cNvPr id="14" name="Text Placeholder 7">
            <a:extLst>
              <a:ext uri="{FF2B5EF4-FFF2-40B4-BE49-F238E27FC236}">
                <a16:creationId xmlns:a16="http://schemas.microsoft.com/office/drawing/2014/main" id="{F37107F0-4AA9-5E47-87AB-448A683D27EC}"/>
              </a:ext>
            </a:extLst>
          </p:cNvPr>
          <p:cNvSpPr>
            <a:spLocks noGrp="1"/>
          </p:cNvSpPr>
          <p:nvPr>
            <p:ph type="body" sz="quarter" idx="15"/>
          </p:nvPr>
        </p:nvSpPr>
        <p:spPr>
          <a:xfrm>
            <a:off x="342145" y="459462"/>
            <a:ext cx="10058400" cy="990782"/>
          </a:xfrm>
        </p:spPr>
        <p:txBody>
          <a:bodyPr/>
          <a:lstStyle/>
          <a:p>
            <a:pPr lvl="0"/>
            <a:r>
              <a:rPr lang="en-US" dirty="0"/>
              <a:t>Example of finance charges</a:t>
            </a:r>
          </a:p>
        </p:txBody>
      </p:sp>
      <p:grpSp>
        <p:nvGrpSpPr>
          <p:cNvPr id="13" name="Group 12">
            <a:extLst>
              <a:ext uri="{FF2B5EF4-FFF2-40B4-BE49-F238E27FC236}">
                <a16:creationId xmlns:a16="http://schemas.microsoft.com/office/drawing/2014/main" id="{D682018D-FBCE-764B-ACF8-31F0089E0C70}"/>
              </a:ext>
            </a:extLst>
          </p:cNvPr>
          <p:cNvGrpSpPr/>
          <p:nvPr/>
        </p:nvGrpSpPr>
        <p:grpSpPr>
          <a:xfrm>
            <a:off x="12771839" y="274837"/>
            <a:ext cx="1413236" cy="677176"/>
            <a:chOff x="12771839" y="274837"/>
            <a:chExt cx="1413236" cy="677176"/>
          </a:xfrm>
        </p:grpSpPr>
        <p:pic>
          <p:nvPicPr>
            <p:cNvPr id="15" name="Graphic 14">
              <a:extLst>
                <a:ext uri="{FF2B5EF4-FFF2-40B4-BE49-F238E27FC236}">
                  <a16:creationId xmlns:a16="http://schemas.microsoft.com/office/drawing/2014/main" id="{1EF2EE98-547D-BA44-842F-4205F3EBB8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18" name="Text Placeholder 2">
              <a:extLst>
                <a:ext uri="{FF2B5EF4-FFF2-40B4-BE49-F238E27FC236}">
                  <a16:creationId xmlns:a16="http://schemas.microsoft.com/office/drawing/2014/main" id="{23826189-0D14-BC4C-8C70-7A0604541CDB}"/>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19" name="Text Placeholder 3">
              <a:extLst>
                <a:ext uri="{FF2B5EF4-FFF2-40B4-BE49-F238E27FC236}">
                  <a16:creationId xmlns:a16="http://schemas.microsoft.com/office/drawing/2014/main" id="{86146ACC-2C31-3846-8669-38515E021A27}"/>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5" name="Straight Connector 4">
            <a:extLst>
              <a:ext uri="{FF2B5EF4-FFF2-40B4-BE49-F238E27FC236}">
                <a16:creationId xmlns:a16="http://schemas.microsoft.com/office/drawing/2014/main" id="{A708BE50-CBDD-37BC-2922-A753486187E3}"/>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0A4C037-E828-64A1-D3F7-38B847DF94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404034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extLst>
              <p:ext uri="{D42A27DB-BD31-4B8C-83A1-F6EECF244321}">
                <p14:modId xmlns:p14="http://schemas.microsoft.com/office/powerpoint/2010/main" val="460328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5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129DB747-F749-E34A-84FA-CB768A27F5B1}"/>
              </a:ext>
            </a:extLst>
          </p:cNvPr>
          <p:cNvSpPr/>
          <p:nvPr/>
        </p:nvSpPr>
        <p:spPr>
          <a:xfrm>
            <a:off x="7315200" y="0"/>
            <a:ext cx="7315200"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393304" y="2094808"/>
            <a:ext cx="6690405" cy="4991792"/>
          </a:xfrm>
        </p:spPr>
        <p:txBody>
          <a:bodyPr/>
          <a:lstStyle/>
          <a:p>
            <a:pPr>
              <a:lnSpc>
                <a:spcPts val="3300"/>
              </a:lnSpc>
              <a:spcBef>
                <a:spcPts val="0"/>
              </a:spcBef>
              <a:buClr>
                <a:srgbClr val="002577"/>
              </a:buClr>
            </a:pPr>
            <a:r>
              <a:rPr lang="en-US" altLang="en-US" sz="1800" dirty="0"/>
              <a:t>Type of account</a:t>
            </a:r>
          </a:p>
          <a:p>
            <a:pPr>
              <a:lnSpc>
                <a:spcPts val="3300"/>
              </a:lnSpc>
              <a:spcBef>
                <a:spcPts val="0"/>
              </a:spcBef>
              <a:buClr>
                <a:srgbClr val="002577"/>
              </a:buClr>
            </a:pPr>
            <a:r>
              <a:rPr lang="en-US" altLang="en-US" sz="1800" dirty="0"/>
              <a:t>Annual fee</a:t>
            </a:r>
          </a:p>
          <a:p>
            <a:pPr>
              <a:lnSpc>
                <a:spcPts val="3300"/>
              </a:lnSpc>
              <a:spcBef>
                <a:spcPts val="0"/>
              </a:spcBef>
              <a:buClr>
                <a:srgbClr val="002577"/>
              </a:buClr>
            </a:pPr>
            <a:r>
              <a:rPr lang="en-US" altLang="en-US" sz="1800" dirty="0"/>
              <a:t>Grace period</a:t>
            </a:r>
          </a:p>
          <a:p>
            <a:pPr>
              <a:lnSpc>
                <a:spcPts val="3300"/>
              </a:lnSpc>
              <a:spcBef>
                <a:spcPts val="0"/>
              </a:spcBef>
              <a:buClr>
                <a:srgbClr val="002577"/>
              </a:buClr>
            </a:pPr>
            <a:r>
              <a:rPr lang="en-US" altLang="en-US" sz="1800" dirty="0"/>
              <a:t>Annual Percentage Rate </a:t>
            </a:r>
            <a:r>
              <a:rPr lang="en-US" altLang="en-US" sz="18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800" dirty="0"/>
              <a:t>APR</a:t>
            </a:r>
            <a:r>
              <a:rPr lang="en-US" altLang="en-US" sz="1800" dirty="0">
                <a:latin typeface="Segoe UI Historic" panose="020B0502040204020203" pitchFamily="34" charset="0"/>
                <a:ea typeface="Segoe UI Historic" panose="020B0502040204020203" pitchFamily="34" charset="0"/>
                <a:cs typeface="Segoe UI Historic" panose="020B0502040204020203" pitchFamily="34" charset="0"/>
              </a:rPr>
              <a:t>)</a:t>
            </a:r>
          </a:p>
          <a:p>
            <a:pPr>
              <a:lnSpc>
                <a:spcPts val="3300"/>
              </a:lnSpc>
              <a:spcBef>
                <a:spcPts val="0"/>
              </a:spcBef>
              <a:buClr>
                <a:srgbClr val="002577"/>
              </a:buClr>
            </a:pPr>
            <a:r>
              <a:rPr lang="en-US" altLang="en-US" sz="1800" dirty="0"/>
              <a:t>Credit limit</a:t>
            </a:r>
          </a:p>
          <a:p>
            <a:pPr>
              <a:lnSpc>
                <a:spcPts val="3300"/>
              </a:lnSpc>
              <a:spcBef>
                <a:spcPts val="0"/>
              </a:spcBef>
              <a:buClr>
                <a:srgbClr val="002577"/>
              </a:buClr>
            </a:pPr>
            <a:r>
              <a:rPr lang="en-US" altLang="en-US" sz="1800" dirty="0"/>
              <a:t>Minimum monthly payment</a:t>
            </a:r>
          </a:p>
          <a:p>
            <a:pPr>
              <a:lnSpc>
                <a:spcPts val="3300"/>
              </a:lnSpc>
              <a:spcBef>
                <a:spcPts val="0"/>
              </a:spcBef>
              <a:buClr>
                <a:srgbClr val="002577"/>
              </a:buClr>
            </a:pPr>
            <a:r>
              <a:rPr lang="en-US" altLang="en-US" sz="1800" dirty="0"/>
              <a:t>Finance charge calculation method</a:t>
            </a:r>
          </a:p>
          <a:p>
            <a:pPr>
              <a:lnSpc>
                <a:spcPts val="3300"/>
              </a:lnSpc>
              <a:spcBef>
                <a:spcPts val="0"/>
              </a:spcBef>
              <a:buClr>
                <a:srgbClr val="002577"/>
              </a:buClr>
            </a:pPr>
            <a:r>
              <a:rPr lang="en-US" altLang="en-US" sz="1800" dirty="0"/>
              <a:t>Late payment fee and other fees</a:t>
            </a:r>
          </a:p>
          <a:p>
            <a:pPr>
              <a:lnSpc>
                <a:spcPts val="3300"/>
              </a:lnSpc>
              <a:spcBef>
                <a:spcPts val="0"/>
              </a:spcBef>
              <a:buClr>
                <a:srgbClr val="002577"/>
              </a:buClr>
            </a:pPr>
            <a:r>
              <a:rPr lang="en-US" altLang="en-US" sz="1800" dirty="0"/>
              <a:t>Other features</a:t>
            </a:r>
            <a:endParaRPr lang="en-US" sz="1800" dirty="0"/>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2"/>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chemeClr val="bg2"/>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a:xfrm>
            <a:off x="8945879" y="7624391"/>
            <a:ext cx="4937760" cy="218918"/>
          </a:xfrm>
        </p:spPr>
        <p:txBody>
          <a:bodyPr rIns="0"/>
          <a:lstStyle/>
          <a:p>
            <a:pPr>
              <a:defRPr/>
            </a:pPr>
            <a:r>
              <a:rPr lang="en-US" dirty="0">
                <a:solidFill>
                  <a:schemeClr val="bg2"/>
                </a:solidFill>
              </a:rPr>
              <a:t>Credit cards — Month 00, 2023</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6">
            <a:extLst>
              <a:ext uri="{FF2B5EF4-FFF2-40B4-BE49-F238E27FC236}">
                <a16:creationId xmlns:a16="http://schemas.microsoft.com/office/drawing/2014/main" id="{E8F679C0-A58F-004E-B5C9-D5EA3732523F}"/>
              </a:ext>
            </a:extLst>
          </p:cNvPr>
          <p:cNvSpPr txBox="1">
            <a:spLocks/>
          </p:cNvSpPr>
          <p:nvPr/>
        </p:nvSpPr>
        <p:spPr>
          <a:xfrm>
            <a:off x="342146" y="459462"/>
            <a:ext cx="56014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t>Comparing credit cards</a:t>
            </a:r>
            <a:endParaRPr lang="en-US" dirty="0"/>
          </a:p>
        </p:txBody>
      </p:sp>
      <p:pic>
        <p:nvPicPr>
          <p:cNvPr id="30" name="Graphic 29">
            <a:extLst>
              <a:ext uri="{FF2B5EF4-FFF2-40B4-BE49-F238E27FC236}">
                <a16:creationId xmlns:a16="http://schemas.microsoft.com/office/drawing/2014/main" id="{D9E43C01-4CCA-F54D-A781-9C97F6C759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3169" y="3343225"/>
            <a:ext cx="2419263" cy="1543151"/>
          </a:xfrm>
          <a:prstGeom prst="rect">
            <a:avLst/>
          </a:prstGeom>
        </p:spPr>
      </p:pic>
      <p:grpSp>
        <p:nvGrpSpPr>
          <p:cNvPr id="43" name="Group 42">
            <a:extLst>
              <a:ext uri="{FF2B5EF4-FFF2-40B4-BE49-F238E27FC236}">
                <a16:creationId xmlns:a16="http://schemas.microsoft.com/office/drawing/2014/main" id="{CD8288AA-C96A-8A4B-8B1B-FED6F8E6CAC8}"/>
              </a:ext>
            </a:extLst>
          </p:cNvPr>
          <p:cNvGrpSpPr/>
          <p:nvPr/>
        </p:nvGrpSpPr>
        <p:grpSpPr>
          <a:xfrm>
            <a:off x="12771839" y="274837"/>
            <a:ext cx="1413236" cy="677176"/>
            <a:chOff x="12771839" y="274837"/>
            <a:chExt cx="1413236" cy="677176"/>
          </a:xfrm>
        </p:grpSpPr>
        <p:pic>
          <p:nvPicPr>
            <p:cNvPr id="44" name="Graphic 43">
              <a:extLst>
                <a:ext uri="{FF2B5EF4-FFF2-40B4-BE49-F238E27FC236}">
                  <a16:creationId xmlns:a16="http://schemas.microsoft.com/office/drawing/2014/main" id="{67B9D02D-A801-7243-9F30-081063C7CA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45" name="Text Placeholder 2">
              <a:extLst>
                <a:ext uri="{FF2B5EF4-FFF2-40B4-BE49-F238E27FC236}">
                  <a16:creationId xmlns:a16="http://schemas.microsoft.com/office/drawing/2014/main" id="{C9021B40-85F1-7143-B57F-8F2049A1C4AD}"/>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46" name="Text Placeholder 3">
              <a:extLst>
                <a:ext uri="{FF2B5EF4-FFF2-40B4-BE49-F238E27FC236}">
                  <a16:creationId xmlns:a16="http://schemas.microsoft.com/office/drawing/2014/main" id="{4B89F530-3133-9545-9C71-1E71033E76E0}"/>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3" name="Straight Connector 2">
            <a:extLst>
              <a:ext uri="{FF2B5EF4-FFF2-40B4-BE49-F238E27FC236}">
                <a16:creationId xmlns:a16="http://schemas.microsoft.com/office/drawing/2014/main" id="{D6869131-C70C-4D91-AD6F-B44B36787DE4}"/>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2CFC4745-3BA0-AB33-9536-78627FAECF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64910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10;&#10;Description automatically generated">
            <a:extLst>
              <a:ext uri="{FF2B5EF4-FFF2-40B4-BE49-F238E27FC236}">
                <a16:creationId xmlns:a16="http://schemas.microsoft.com/office/drawing/2014/main" id="{F8BF58E9-9BA5-2D6B-B30C-8DFFC35BDA28}"/>
              </a:ext>
            </a:extLst>
          </p:cNvPr>
          <p:cNvPicPr>
            <a:picLocks noChangeAspect="1"/>
          </p:cNvPicPr>
          <p:nvPr/>
        </p:nvPicPr>
        <p:blipFill>
          <a:blip r:embed="rId5"/>
          <a:stretch>
            <a:fillRect/>
          </a:stretch>
        </p:blipFill>
        <p:spPr>
          <a:xfrm>
            <a:off x="7315199" y="0"/>
            <a:ext cx="7323514" cy="4114800"/>
          </a:xfrm>
          <a:prstGeom prst="rect">
            <a:avLst/>
          </a:prstGeom>
        </p:spPr>
      </p:pic>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extLst>
              <p:ext uri="{D42A27DB-BD31-4B8C-83A1-F6EECF244321}">
                <p14:modId xmlns:p14="http://schemas.microsoft.com/office/powerpoint/2010/main" val="2650527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2"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2"/>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60" b="1" i="0" u="none" strike="noStrike" kern="1200" cap="none" spc="0" normalizeH="0" baseline="0" noProof="0" dirty="0">
              <a:ln>
                <a:noFill/>
              </a:ln>
              <a:solidFill>
                <a:schemeClr val="bg2"/>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rIns="0"/>
          <a:lstStyle/>
          <a:p>
            <a:pPr>
              <a:defRPr/>
            </a:pPr>
            <a:r>
              <a:rPr lang="en-US" dirty="0">
                <a:solidFill>
                  <a:schemeClr val="bg2"/>
                </a:solidFill>
              </a:rPr>
              <a:t>Credit cards — Month 00, 2023</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2" name="Group 11">
            <a:extLst>
              <a:ext uri="{FF2B5EF4-FFF2-40B4-BE49-F238E27FC236}">
                <a16:creationId xmlns:a16="http://schemas.microsoft.com/office/drawing/2014/main" id="{B6932FD0-DE32-BE42-8B8D-0AB108F195CB}"/>
              </a:ext>
            </a:extLst>
          </p:cNvPr>
          <p:cNvGrpSpPr/>
          <p:nvPr/>
        </p:nvGrpSpPr>
        <p:grpSpPr>
          <a:xfrm>
            <a:off x="12771839" y="274837"/>
            <a:ext cx="1413236" cy="677176"/>
            <a:chOff x="12771839" y="274837"/>
            <a:chExt cx="1413236" cy="677176"/>
          </a:xfrm>
        </p:grpSpPr>
        <p:pic>
          <p:nvPicPr>
            <p:cNvPr id="15" name="Graphic 14">
              <a:extLst>
                <a:ext uri="{FF2B5EF4-FFF2-40B4-BE49-F238E27FC236}">
                  <a16:creationId xmlns:a16="http://schemas.microsoft.com/office/drawing/2014/main" id="{00AD4F62-85D3-7F42-9DC2-D41DC2C6AF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6" name="Text Placeholder 2">
              <a:extLst>
                <a:ext uri="{FF2B5EF4-FFF2-40B4-BE49-F238E27FC236}">
                  <a16:creationId xmlns:a16="http://schemas.microsoft.com/office/drawing/2014/main" id="{BCB6B68A-22B9-1F48-B7FE-048C1BBE18D0}"/>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19" name="Text Placeholder 3">
              <a:extLst>
                <a:ext uri="{FF2B5EF4-FFF2-40B4-BE49-F238E27FC236}">
                  <a16:creationId xmlns:a16="http://schemas.microsoft.com/office/drawing/2014/main" id="{2350DAA8-BA84-4246-81BE-B9BC7958D219}"/>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sp>
        <p:nvSpPr>
          <p:cNvPr id="22" name="Text Placeholder 10">
            <a:extLst>
              <a:ext uri="{FF2B5EF4-FFF2-40B4-BE49-F238E27FC236}">
                <a16:creationId xmlns:a16="http://schemas.microsoft.com/office/drawing/2014/main" id="{598AA9C5-3A49-E548-94FA-F0EB26987D3E}"/>
              </a:ext>
            </a:extLst>
          </p:cNvPr>
          <p:cNvSpPr txBox="1">
            <a:spLocks/>
          </p:cNvSpPr>
          <p:nvPr/>
        </p:nvSpPr>
        <p:spPr>
          <a:xfrm>
            <a:off x="368629" y="2752627"/>
            <a:ext cx="6618903" cy="395297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tabLst>
                <a:tab pos="457200" algn="l"/>
              </a:tabLst>
            </a:pPr>
            <a:r>
              <a:rPr lang="en-US" altLang="en-US" sz="1800" spc="-10" dirty="0">
                <a:solidFill>
                  <a:srgbClr val="002577"/>
                </a:solidFill>
                <a:latin typeface="Segoe UI" panose="020B0502040204020203" pitchFamily="34" charset="0"/>
                <a:cs typeface="Segoe UI" panose="020B0502040204020203" pitchFamily="34" charset="0"/>
              </a:rPr>
              <a:t>Credit card costs and features can vary greatly. This exercise will give you a chance to shop for and compare the costs and features of three credit cards.</a:t>
            </a:r>
          </a:p>
          <a:p>
            <a:pPr marL="0" indent="0">
              <a:lnSpc>
                <a:spcPct val="100000"/>
              </a:lnSpc>
              <a:spcBef>
                <a:spcPts val="3000"/>
              </a:spcBef>
              <a:buNone/>
              <a:tabLst>
                <a:tab pos="457200" algn="l"/>
              </a:tabLst>
            </a:pPr>
            <a:r>
              <a:rPr lang="en-US" altLang="en-US" sz="1800" b="1" spc="-50" dirty="0">
                <a:solidFill>
                  <a:srgbClr val="002577"/>
                </a:solidFill>
                <a:latin typeface="Segoe UI" panose="020B0502040204020203" pitchFamily="34" charset="0"/>
                <a:cs typeface="Segoe UI" panose="020B0502040204020203" pitchFamily="34" charset="0"/>
              </a:rPr>
              <a:t>Using the attached form and research the costs and features of:</a:t>
            </a:r>
          </a:p>
          <a:p>
            <a:pPr marL="288925" indent="-288925">
              <a:lnSpc>
                <a:spcPct val="100000"/>
              </a:lnSpc>
              <a:buFont typeface="Courier New" panose="02070309020205020404" pitchFamily="49" charset="0"/>
              <a:buChar char="o"/>
            </a:pPr>
            <a:r>
              <a:rPr lang="en-US" altLang="en-US" sz="1600" dirty="0">
                <a:solidFill>
                  <a:srgbClr val="002577"/>
                </a:solidFill>
                <a:latin typeface="Segoe UI" panose="020B0502040204020203" pitchFamily="34" charset="0"/>
                <a:cs typeface="Segoe UI" panose="020B0502040204020203" pitchFamily="34" charset="0"/>
              </a:rPr>
              <a:t>Two major credit cards</a:t>
            </a:r>
          </a:p>
          <a:p>
            <a:pPr marL="288925" indent="-288925">
              <a:lnSpc>
                <a:spcPct val="100000"/>
              </a:lnSpc>
              <a:buFont typeface="Courier New" panose="02070309020205020404" pitchFamily="49" charset="0"/>
              <a:buChar char="o"/>
            </a:pPr>
            <a:r>
              <a:rPr lang="en-US" altLang="en-US" sz="1600" dirty="0">
                <a:solidFill>
                  <a:srgbClr val="002577"/>
                </a:solidFill>
                <a:latin typeface="Segoe UI" panose="020B0502040204020203" pitchFamily="34" charset="0"/>
                <a:cs typeface="Segoe UI" panose="020B0502040204020203" pitchFamily="34" charset="0"/>
              </a:rPr>
              <a:t>One department store credit card</a:t>
            </a:r>
          </a:p>
          <a:p>
            <a:pPr marL="0" indent="0">
              <a:lnSpc>
                <a:spcPct val="100000"/>
              </a:lnSpc>
              <a:spcBef>
                <a:spcPts val="3000"/>
              </a:spcBef>
              <a:buNone/>
              <a:tabLst>
                <a:tab pos="457200" algn="l"/>
              </a:tabLst>
            </a:pPr>
            <a:r>
              <a:rPr lang="en-US" altLang="en-US" sz="1800" dirty="0">
                <a:solidFill>
                  <a:srgbClr val="002577"/>
                </a:solidFill>
                <a:latin typeface="Segoe UI" panose="020B0502040204020203" pitchFamily="34" charset="0"/>
                <a:cs typeface="Segoe UI" panose="020B0502040204020203" pitchFamily="34" charset="0"/>
              </a:rPr>
              <a:t>When you’re done, answer the questions on the worksheet.</a:t>
            </a:r>
            <a:endParaRPr lang="en-US" altLang="en-US" sz="1200" dirty="0">
              <a:solidFill>
                <a:srgbClr val="002577"/>
              </a:solidFill>
              <a:latin typeface="Segoe UI" panose="020B0502040204020203" pitchFamily="34" charset="0"/>
              <a:cs typeface="Segoe UI" panose="020B0502040204020203" pitchFamily="34" charset="0"/>
            </a:endParaRPr>
          </a:p>
        </p:txBody>
      </p:sp>
      <p:sp>
        <p:nvSpPr>
          <p:cNvPr id="23" name="Text Placeholder 5">
            <a:extLst>
              <a:ext uri="{FF2B5EF4-FFF2-40B4-BE49-F238E27FC236}">
                <a16:creationId xmlns:a16="http://schemas.microsoft.com/office/drawing/2014/main" id="{C93377D4-81CD-3D42-87A3-9BC99CEC19E1}"/>
              </a:ext>
            </a:extLst>
          </p:cNvPr>
          <p:cNvSpPr txBox="1">
            <a:spLocks/>
          </p:cNvSpPr>
          <p:nvPr/>
        </p:nvSpPr>
        <p:spPr>
          <a:xfrm>
            <a:off x="375474" y="2074334"/>
            <a:ext cx="5912203" cy="553596"/>
          </a:xfrm>
          <a:prstGeom prst="rect">
            <a:avLst/>
          </a:prstGeom>
          <a:noFill/>
        </p:spPr>
        <p:txBody>
          <a:bodyPr anchor="t" anchorCtr="0">
            <a:no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kern="1200">
                <a:solidFill>
                  <a:srgbClr val="FFFF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800"/>
              </a:lnSpc>
              <a:spcBef>
                <a:spcPts val="400"/>
              </a:spcBef>
              <a:spcAft>
                <a:spcPts val="300"/>
              </a:spcAft>
            </a:pPr>
            <a:r>
              <a:rPr lang="en-US" dirty="0">
                <a:solidFill>
                  <a:srgbClr val="3369FF"/>
                </a:solidFill>
                <a:cs typeface="Segoe UI" panose="020B0502040204020203" pitchFamily="34" charset="0"/>
              </a:rPr>
              <a:t>Worksheet 6-1: shopping for credit</a:t>
            </a:r>
          </a:p>
        </p:txBody>
      </p:sp>
      <p:sp>
        <p:nvSpPr>
          <p:cNvPr id="24" name="Text Placeholder 6">
            <a:extLst>
              <a:ext uri="{FF2B5EF4-FFF2-40B4-BE49-F238E27FC236}">
                <a16:creationId xmlns:a16="http://schemas.microsoft.com/office/drawing/2014/main" id="{0C3C0305-F926-CB4A-9C69-06B3AFE18D36}"/>
              </a:ext>
            </a:extLst>
          </p:cNvPr>
          <p:cNvSpPr txBox="1">
            <a:spLocks/>
          </p:cNvSpPr>
          <p:nvPr/>
        </p:nvSpPr>
        <p:spPr>
          <a:xfrm>
            <a:off x="342146" y="469853"/>
            <a:ext cx="6907967"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Making decisions —</a:t>
            </a:r>
          </a:p>
          <a:p>
            <a:r>
              <a:rPr lang="en-US" dirty="0"/>
              <a:t>lesson 6 exercise</a:t>
            </a:r>
          </a:p>
        </p:txBody>
      </p:sp>
      <p:cxnSp>
        <p:nvCxnSpPr>
          <p:cNvPr id="3" name="Straight Connector 2">
            <a:extLst>
              <a:ext uri="{FF2B5EF4-FFF2-40B4-BE49-F238E27FC236}">
                <a16:creationId xmlns:a16="http://schemas.microsoft.com/office/drawing/2014/main" id="{46DA7C79-C33B-63BD-9413-1B45A0439329}"/>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57FA1C9B-704C-DE59-D451-195BACFFD1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95886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906"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82129" y="1732909"/>
            <a:ext cx="8140548" cy="572781"/>
          </a:xfrm>
        </p:spPr>
        <p:txBody>
          <a:bodyPr/>
          <a:lstStyle/>
          <a:p>
            <a:r>
              <a:rPr lang="en-US" sz="2300" dirty="0"/>
              <a:t>Worksheet 6-2: What does your statement tell you?</a:t>
            </a:r>
            <a:endParaRPr lang="en-US" sz="2300" dirty="0">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4" y="2461846"/>
            <a:ext cx="7611463" cy="250291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400"/>
              </a:lnSpc>
              <a:buNone/>
            </a:pPr>
            <a:r>
              <a:rPr lang="en-US" sz="1600" dirty="0">
                <a:solidFill>
                  <a:srgbClr val="002577"/>
                </a:solidFill>
                <a:latin typeface="Segoe UI" panose="020B0502040204020203" pitchFamily="34" charset="0"/>
                <a:cs typeface="Segoe UI" panose="020B0502040204020203" pitchFamily="34" charset="0"/>
              </a:rPr>
              <a:t>A credit card statement provides information such as how and when you’ve used </a:t>
            </a:r>
            <a:br>
              <a:rPr lang="en-US" sz="1600" spc="-30" dirty="0">
                <a:solidFill>
                  <a:srgbClr val="002577"/>
                </a:solidFill>
                <a:latin typeface="Segoe UI" panose="020B0502040204020203" pitchFamily="34" charset="0"/>
                <a:cs typeface="Segoe UI" panose="020B0502040204020203" pitchFamily="34" charset="0"/>
              </a:rPr>
            </a:br>
            <a:r>
              <a:rPr lang="en-US" sz="1600" spc="-30" dirty="0">
                <a:solidFill>
                  <a:srgbClr val="002577"/>
                </a:solidFill>
                <a:latin typeface="Segoe UI" panose="020B0502040204020203" pitchFamily="34" charset="0"/>
                <a:cs typeface="Segoe UI" panose="020B0502040204020203" pitchFamily="34" charset="0"/>
              </a:rPr>
              <a:t>your credit card, how much you owe, how much interest you’re paying to use the card, </a:t>
            </a:r>
            <a:r>
              <a:rPr lang="en-US" sz="1600" dirty="0">
                <a:solidFill>
                  <a:srgbClr val="002577"/>
                </a:solidFill>
                <a:latin typeface="Segoe UI" panose="020B0502040204020203" pitchFamily="34" charset="0"/>
                <a:cs typeface="Segoe UI" panose="020B0502040204020203" pitchFamily="34" charset="0"/>
              </a:rPr>
              <a:t>how much your minimum payment is and how much credit you have left.</a:t>
            </a:r>
          </a:p>
          <a:p>
            <a:pPr marL="0" indent="0">
              <a:lnSpc>
                <a:spcPts val="2400"/>
              </a:lnSpc>
              <a:spcBef>
                <a:spcPts val="1600"/>
              </a:spcBef>
              <a:buNone/>
            </a:pPr>
            <a:r>
              <a:rPr lang="en-US" sz="1600" spc="-30" dirty="0">
                <a:solidFill>
                  <a:srgbClr val="002577"/>
                </a:solidFill>
                <a:latin typeface="Segoe UI" panose="020B0502040204020203" pitchFamily="34" charset="0"/>
                <a:cs typeface="Segoe UI" panose="020B0502040204020203" pitchFamily="34" charset="0"/>
              </a:rPr>
              <a:t>Knowing how to read your credit card statement can also help you catch unauthorized </a:t>
            </a:r>
            <a:r>
              <a:rPr lang="en-US" sz="1600" dirty="0">
                <a:solidFill>
                  <a:srgbClr val="002577"/>
                </a:solidFill>
                <a:latin typeface="Segoe UI" panose="020B0502040204020203" pitchFamily="34" charset="0"/>
                <a:cs typeface="Segoe UI" panose="020B0502040204020203" pitchFamily="34" charset="0"/>
              </a:rPr>
              <a:t>charges and/or billing errors. It can pay to know how to read the statement.</a:t>
            </a:r>
          </a:p>
          <a:p>
            <a:pPr marL="0" indent="0">
              <a:lnSpc>
                <a:spcPts val="2400"/>
              </a:lnSpc>
              <a:spcBef>
                <a:spcPts val="1600"/>
              </a:spcBef>
              <a:buNone/>
            </a:pPr>
            <a:r>
              <a:rPr lang="en-US" sz="1800" b="1" dirty="0">
                <a:solidFill>
                  <a:srgbClr val="002577"/>
                </a:solidFill>
                <a:latin typeface="Segoe UI" panose="020B0502040204020203" pitchFamily="34" charset="0"/>
                <a:cs typeface="Segoe UI" panose="020B0502040204020203" pitchFamily="34" charset="0"/>
              </a:rPr>
              <a:t>Use the credit card statement below to answer these questions.</a:t>
            </a:r>
            <a:endParaRPr lang="en-US" altLang="en-US" sz="1800" b="1" dirty="0">
              <a:solidFill>
                <a:srgbClr val="002577"/>
              </a:solidFill>
              <a:latin typeface="Segoe UI" panose="020B0502040204020203" pitchFamily="34" charset="0"/>
              <a:cs typeface="Segoe UI" panose="020B0502040204020203" pitchFamily="34" charset="0"/>
            </a:endParaRPr>
          </a:p>
          <a:p>
            <a:pPr marL="0" indent="0">
              <a:lnSpc>
                <a:spcPts val="2500"/>
              </a:lnSpc>
              <a:spcBef>
                <a:spcPts val="1600"/>
              </a:spcBef>
              <a:buNone/>
            </a:pPr>
            <a:endParaRPr lang="en-US" sz="2000" spc="-30" dirty="0">
              <a:solidFill>
                <a:srgbClr val="002577"/>
              </a:solidFill>
              <a:latin typeface="Segoe UI" panose="020B0502040204020203" pitchFamily="34" charset="0"/>
              <a:cs typeface="Segoe UI" panose="020B0502040204020203" pitchFamily="34" charset="0"/>
            </a:endParaRPr>
          </a:p>
        </p:txBody>
      </p:sp>
      <p:pic>
        <p:nvPicPr>
          <p:cNvPr id="7" name="Picture 6" descr="Graphical user interface, text, application&#10;&#10;Description automatically generated">
            <a:extLst>
              <a:ext uri="{FF2B5EF4-FFF2-40B4-BE49-F238E27FC236}">
                <a16:creationId xmlns:a16="http://schemas.microsoft.com/office/drawing/2014/main" id="{BE81F551-306A-4748-822F-B640CC00AC1D}"/>
              </a:ext>
            </a:extLst>
          </p:cNvPr>
          <p:cNvPicPr>
            <a:picLocks noChangeAspect="1"/>
          </p:cNvPicPr>
          <p:nvPr/>
        </p:nvPicPr>
        <p:blipFill>
          <a:blip r:embed="rId7"/>
          <a:stretch>
            <a:fillRect/>
          </a:stretch>
        </p:blipFill>
        <p:spPr>
          <a:xfrm>
            <a:off x="9190872" y="1607522"/>
            <a:ext cx="4292814" cy="5571392"/>
          </a:xfrm>
          <a:prstGeom prst="rect">
            <a:avLst/>
          </a:prstGeom>
          <a:effectLst>
            <a:outerShdw blurRad="127000" dist="38100" dir="2700000" algn="tl" rotWithShape="0">
              <a:prstClr val="black">
                <a:alpha val="10000"/>
              </a:prstClr>
            </a:outerShdw>
          </a:effectLst>
        </p:spPr>
      </p:pic>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Making decisions — lesson 6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grpSp>
        <p:nvGrpSpPr>
          <p:cNvPr id="14" name="Group 13">
            <a:extLst>
              <a:ext uri="{FF2B5EF4-FFF2-40B4-BE49-F238E27FC236}">
                <a16:creationId xmlns:a16="http://schemas.microsoft.com/office/drawing/2014/main" id="{58F4EAFE-C377-2445-9530-B00E5E81556D}"/>
              </a:ext>
            </a:extLst>
          </p:cNvPr>
          <p:cNvGrpSpPr/>
          <p:nvPr/>
        </p:nvGrpSpPr>
        <p:grpSpPr>
          <a:xfrm>
            <a:off x="12771839" y="274837"/>
            <a:ext cx="1413236" cy="677176"/>
            <a:chOff x="12771839" y="274837"/>
            <a:chExt cx="1413236" cy="677176"/>
          </a:xfrm>
        </p:grpSpPr>
        <p:pic>
          <p:nvPicPr>
            <p:cNvPr id="15" name="Graphic 14">
              <a:extLst>
                <a:ext uri="{FF2B5EF4-FFF2-40B4-BE49-F238E27FC236}">
                  <a16:creationId xmlns:a16="http://schemas.microsoft.com/office/drawing/2014/main" id="{D9E2ACBF-5C23-8E48-8FB9-0685BCE2D6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6" name="Text Placeholder 2">
              <a:extLst>
                <a:ext uri="{FF2B5EF4-FFF2-40B4-BE49-F238E27FC236}">
                  <a16:creationId xmlns:a16="http://schemas.microsoft.com/office/drawing/2014/main" id="{A5B38F1E-93F9-E941-89C2-1D61BF5218D8}"/>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17" name="Text Placeholder 3">
              <a:extLst>
                <a:ext uri="{FF2B5EF4-FFF2-40B4-BE49-F238E27FC236}">
                  <a16:creationId xmlns:a16="http://schemas.microsoft.com/office/drawing/2014/main" id="{03CDC27F-F106-D644-A54C-64E86E726612}"/>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5" name="Straight Connector 4">
            <a:extLst>
              <a:ext uri="{FF2B5EF4-FFF2-40B4-BE49-F238E27FC236}">
                <a16:creationId xmlns:a16="http://schemas.microsoft.com/office/drawing/2014/main" id="{8323CD37-3A85-5185-036F-17C26D2362A8}"/>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B42D837-6912-BF31-CE8A-079D31824B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pic>
        <p:nvPicPr>
          <p:cNvPr id="9" name="Graphic 8">
            <a:extLst>
              <a:ext uri="{FF2B5EF4-FFF2-40B4-BE49-F238E27FC236}">
                <a16:creationId xmlns:a16="http://schemas.microsoft.com/office/drawing/2014/main" id="{C9BD11DD-58D8-4426-4A93-46AD3D41EE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21817" y="7069541"/>
            <a:ext cx="3290358" cy="1576630"/>
          </a:xfrm>
          <a:prstGeom prst="rect">
            <a:avLst/>
          </a:prstGeom>
        </p:spPr>
      </p:pic>
      <p:pic>
        <p:nvPicPr>
          <p:cNvPr id="10" name="Graphic 9">
            <a:extLst>
              <a:ext uri="{FF2B5EF4-FFF2-40B4-BE49-F238E27FC236}">
                <a16:creationId xmlns:a16="http://schemas.microsoft.com/office/drawing/2014/main" id="{37091CAE-1D68-C5D5-3460-75DCD0CFFA7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82311" y="5594116"/>
            <a:ext cx="3290358" cy="1576630"/>
          </a:xfrm>
          <a:prstGeom prst="rect">
            <a:avLst/>
          </a:prstGeom>
        </p:spPr>
      </p:pic>
      <p:pic>
        <p:nvPicPr>
          <p:cNvPr id="18" name="Graphic 17">
            <a:extLst>
              <a:ext uri="{FF2B5EF4-FFF2-40B4-BE49-F238E27FC236}">
                <a16:creationId xmlns:a16="http://schemas.microsoft.com/office/drawing/2014/main" id="{1CC83D39-DB48-494D-AD5E-7DF8F2A1619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15011" y="5589050"/>
            <a:ext cx="3290358" cy="1576630"/>
          </a:xfrm>
          <a:prstGeom prst="rect">
            <a:avLst/>
          </a:prstGeom>
        </p:spPr>
      </p:pic>
    </p:spTree>
    <p:extLst>
      <p:ext uri="{BB962C8B-B14F-4D97-AF65-F5344CB8AC3E}">
        <p14:creationId xmlns:p14="http://schemas.microsoft.com/office/powerpoint/2010/main" val="140401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BFB03B-6434-C344-8E40-11399E296220}"/>
              </a:ext>
            </a:extLst>
          </p:cNvPr>
          <p:cNvGraphicFramePr>
            <a:graphicFrameLocks noChangeAspect="1"/>
          </p:cNvGraphicFramePr>
          <p:nvPr>
            <p:custDataLst>
              <p:tags r:id="rId2"/>
            </p:custDataLst>
            <p:extLst>
              <p:ext uri="{D42A27DB-BD31-4B8C-83A1-F6EECF244321}">
                <p14:modId xmlns:p14="http://schemas.microsoft.com/office/powerpoint/2010/main" val="2405388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29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F4BFB03B-6434-C344-8E40-11399E29622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01D2120-D3CE-0641-9D58-13ABC0C1B25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F3D51980-9322-D84A-9E1F-35C8700739F8}"/>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6" name="Text Placeholder 1">
            <a:extLst>
              <a:ext uri="{FF2B5EF4-FFF2-40B4-BE49-F238E27FC236}">
                <a16:creationId xmlns:a16="http://schemas.microsoft.com/office/drawing/2014/main" id="{01A087DC-4B04-3F40-AD48-D97FBEBDBA22}"/>
              </a:ext>
            </a:extLst>
          </p:cNvPr>
          <p:cNvSpPr txBox="1">
            <a:spLocks/>
          </p:cNvSpPr>
          <p:nvPr/>
        </p:nvSpPr>
        <p:spPr>
          <a:xfrm>
            <a:off x="385477" y="1729946"/>
            <a:ext cx="6979963" cy="57386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300" b="1" dirty="0">
                <a:solidFill>
                  <a:srgbClr val="3369FF"/>
                </a:solidFill>
                <a:latin typeface="Segoe UI" panose="020B0502040204020203" pitchFamily="34" charset="0"/>
                <a:cs typeface="Segoe UI" panose="020B0502040204020203" pitchFamily="34" charset="0"/>
              </a:rPr>
              <a:t>What does your statement tell you?</a:t>
            </a:r>
            <a:endParaRPr lang="en-US" sz="23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0" name="Picture 9" descr="Graphical user interface, text, application, Teams&#10;&#10;Description automatically generated">
            <a:extLst>
              <a:ext uri="{FF2B5EF4-FFF2-40B4-BE49-F238E27FC236}">
                <a16:creationId xmlns:a16="http://schemas.microsoft.com/office/drawing/2014/main" id="{77CC3AFB-8726-DC45-8E9E-3164EA28BF8A}"/>
              </a:ext>
            </a:extLst>
          </p:cNvPr>
          <p:cNvPicPr>
            <a:picLocks noChangeAspect="1"/>
          </p:cNvPicPr>
          <p:nvPr/>
        </p:nvPicPr>
        <p:blipFill>
          <a:blip r:embed="rId7"/>
          <a:stretch>
            <a:fillRect/>
          </a:stretch>
        </p:blipFill>
        <p:spPr>
          <a:xfrm>
            <a:off x="190919" y="2462756"/>
            <a:ext cx="7330297" cy="4818516"/>
          </a:xfrm>
          <a:prstGeom prst="rect">
            <a:avLst/>
          </a:prstGeom>
        </p:spPr>
      </p:pic>
      <p:sp>
        <p:nvSpPr>
          <p:cNvPr id="14" name="Rectangle 13">
            <a:extLst>
              <a:ext uri="{FF2B5EF4-FFF2-40B4-BE49-F238E27FC236}">
                <a16:creationId xmlns:a16="http://schemas.microsoft.com/office/drawing/2014/main" id="{1C932057-57C5-DB4D-BEDE-A195B9C3FD75}"/>
              </a:ext>
            </a:extLst>
          </p:cNvPr>
          <p:cNvSpPr/>
          <p:nvPr/>
        </p:nvSpPr>
        <p:spPr>
          <a:xfrm>
            <a:off x="6534081" y="2618178"/>
            <a:ext cx="1002207" cy="5225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able&#10;&#10;Description automatically generated with medium confidence">
            <a:extLst>
              <a:ext uri="{FF2B5EF4-FFF2-40B4-BE49-F238E27FC236}">
                <a16:creationId xmlns:a16="http://schemas.microsoft.com/office/drawing/2014/main" id="{39F6E9F3-148C-694E-8225-AF92903F3E37}"/>
              </a:ext>
            </a:extLst>
          </p:cNvPr>
          <p:cNvPicPr>
            <a:picLocks noChangeAspect="1"/>
          </p:cNvPicPr>
          <p:nvPr/>
        </p:nvPicPr>
        <p:blipFill>
          <a:blip r:embed="rId8"/>
          <a:stretch>
            <a:fillRect/>
          </a:stretch>
        </p:blipFill>
        <p:spPr>
          <a:xfrm>
            <a:off x="7099963" y="2443507"/>
            <a:ext cx="7309793" cy="4295656"/>
          </a:xfrm>
          <a:prstGeom prst="rect">
            <a:avLst/>
          </a:prstGeom>
        </p:spPr>
      </p:pic>
      <p:sp>
        <p:nvSpPr>
          <p:cNvPr id="19" name="Rectangle 18">
            <a:extLst>
              <a:ext uri="{FF2B5EF4-FFF2-40B4-BE49-F238E27FC236}">
                <a16:creationId xmlns:a16="http://schemas.microsoft.com/office/drawing/2014/main" id="{514D4E6E-698C-8C47-B5BE-33C4B256B78F}"/>
              </a:ext>
            </a:extLst>
          </p:cNvPr>
          <p:cNvSpPr/>
          <p:nvPr/>
        </p:nvSpPr>
        <p:spPr>
          <a:xfrm>
            <a:off x="7099963" y="2286000"/>
            <a:ext cx="7339937" cy="276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
            <a:extLst>
              <a:ext uri="{FF2B5EF4-FFF2-40B4-BE49-F238E27FC236}">
                <a16:creationId xmlns:a16="http://schemas.microsoft.com/office/drawing/2014/main" id="{174D0A6A-FE28-424E-BD16-0B36CEA8FD4F}"/>
              </a:ext>
            </a:extLst>
          </p:cNvPr>
          <p:cNvSpPr txBox="1">
            <a:spLocks noChangeArrowheads="1"/>
          </p:cNvSpPr>
          <p:nvPr/>
        </p:nvSpPr>
        <p:spPr>
          <a:xfrm>
            <a:off x="659566" y="287020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February 13, 2008</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27" name="Rectangle 3">
            <a:extLst>
              <a:ext uri="{FF2B5EF4-FFF2-40B4-BE49-F238E27FC236}">
                <a16:creationId xmlns:a16="http://schemas.microsoft.com/office/drawing/2014/main" id="{6892EFDC-3116-CC4E-9AF6-332331191521}"/>
              </a:ext>
            </a:extLst>
          </p:cNvPr>
          <p:cNvSpPr txBox="1">
            <a:spLocks noChangeArrowheads="1"/>
          </p:cNvSpPr>
          <p:nvPr/>
        </p:nvSpPr>
        <p:spPr>
          <a:xfrm>
            <a:off x="659566" y="3403596"/>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19.8%</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28" name="Rectangle 3">
            <a:extLst>
              <a:ext uri="{FF2B5EF4-FFF2-40B4-BE49-F238E27FC236}">
                <a16:creationId xmlns:a16="http://schemas.microsoft.com/office/drawing/2014/main" id="{05928342-5D4D-C843-A2CC-DA341F219EB9}"/>
              </a:ext>
            </a:extLst>
          </p:cNvPr>
          <p:cNvSpPr txBox="1">
            <a:spLocks noChangeArrowheads="1"/>
          </p:cNvSpPr>
          <p:nvPr/>
        </p:nvSpPr>
        <p:spPr>
          <a:xfrm>
            <a:off x="659566" y="3945466"/>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1.65%</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29" name="Rectangle 3">
            <a:extLst>
              <a:ext uri="{FF2B5EF4-FFF2-40B4-BE49-F238E27FC236}">
                <a16:creationId xmlns:a16="http://schemas.microsoft.com/office/drawing/2014/main" id="{B8A8888D-7C04-7745-9326-7E17D3809592}"/>
              </a:ext>
            </a:extLst>
          </p:cNvPr>
          <p:cNvSpPr txBox="1">
            <a:spLocks noChangeArrowheads="1"/>
          </p:cNvSpPr>
          <p:nvPr/>
        </p:nvSpPr>
        <p:spPr>
          <a:xfrm>
            <a:off x="659566" y="4487336"/>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$125.24</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0" name="Rectangle 3">
            <a:extLst>
              <a:ext uri="{FF2B5EF4-FFF2-40B4-BE49-F238E27FC236}">
                <a16:creationId xmlns:a16="http://schemas.microsoft.com/office/drawing/2014/main" id="{C61AF41A-72BF-E140-BA31-2C4121C608E0}"/>
              </a:ext>
            </a:extLst>
          </p:cNvPr>
          <p:cNvSpPr txBox="1">
            <a:spLocks noChangeArrowheads="1"/>
          </p:cNvSpPr>
          <p:nvPr/>
        </p:nvSpPr>
        <p:spPr>
          <a:xfrm>
            <a:off x="659566" y="5020732"/>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$168.80</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1" name="Rectangle 3">
            <a:extLst>
              <a:ext uri="{FF2B5EF4-FFF2-40B4-BE49-F238E27FC236}">
                <a16:creationId xmlns:a16="http://schemas.microsoft.com/office/drawing/2014/main" id="{EF2C8E43-2088-6A46-B6A6-8656AFD024D6}"/>
              </a:ext>
            </a:extLst>
          </p:cNvPr>
          <p:cNvSpPr txBox="1">
            <a:spLocks noChangeArrowheads="1"/>
          </p:cNvSpPr>
          <p:nvPr/>
        </p:nvSpPr>
        <p:spPr>
          <a:xfrm>
            <a:off x="659566" y="5562602"/>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Five</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2" name="Rectangle 3">
            <a:extLst>
              <a:ext uri="{FF2B5EF4-FFF2-40B4-BE49-F238E27FC236}">
                <a16:creationId xmlns:a16="http://schemas.microsoft.com/office/drawing/2014/main" id="{8378BFC6-F5A3-C544-9AFE-AACA162916C7}"/>
              </a:ext>
            </a:extLst>
          </p:cNvPr>
          <p:cNvSpPr txBox="1">
            <a:spLocks noChangeArrowheads="1"/>
          </p:cNvSpPr>
          <p:nvPr/>
        </p:nvSpPr>
        <p:spPr>
          <a:xfrm>
            <a:off x="659566" y="610023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One</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3" name="Rectangle 3">
            <a:extLst>
              <a:ext uri="{FF2B5EF4-FFF2-40B4-BE49-F238E27FC236}">
                <a16:creationId xmlns:a16="http://schemas.microsoft.com/office/drawing/2014/main" id="{70202F1A-6EF9-D94C-9531-40FCE7E78DFF}"/>
              </a:ext>
            </a:extLst>
          </p:cNvPr>
          <p:cNvSpPr txBox="1">
            <a:spLocks noChangeArrowheads="1"/>
          </p:cNvSpPr>
          <p:nvPr/>
        </p:nvSpPr>
        <p:spPr>
          <a:xfrm>
            <a:off x="659566" y="664210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No, none</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4" name="Rectangle 3">
            <a:extLst>
              <a:ext uri="{FF2B5EF4-FFF2-40B4-BE49-F238E27FC236}">
                <a16:creationId xmlns:a16="http://schemas.microsoft.com/office/drawing/2014/main" id="{13A9E94E-3C9C-EC48-8F39-58420C35EA55}"/>
              </a:ext>
            </a:extLst>
          </p:cNvPr>
          <p:cNvSpPr txBox="1">
            <a:spLocks noChangeArrowheads="1"/>
          </p:cNvSpPr>
          <p:nvPr/>
        </p:nvSpPr>
        <p:spPr>
          <a:xfrm>
            <a:off x="7615617" y="287020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$1,200</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5" name="Rectangle 3">
            <a:extLst>
              <a:ext uri="{FF2B5EF4-FFF2-40B4-BE49-F238E27FC236}">
                <a16:creationId xmlns:a16="http://schemas.microsoft.com/office/drawing/2014/main" id="{9994E672-BFBB-674D-8DAF-E121AF837570}"/>
              </a:ext>
            </a:extLst>
          </p:cNvPr>
          <p:cNvSpPr txBox="1">
            <a:spLocks noChangeArrowheads="1"/>
          </p:cNvSpPr>
          <p:nvPr/>
        </p:nvSpPr>
        <p:spPr>
          <a:xfrm>
            <a:off x="7615617" y="3403596"/>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$1,074.76</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6" name="Rectangle 3">
            <a:extLst>
              <a:ext uri="{FF2B5EF4-FFF2-40B4-BE49-F238E27FC236}">
                <a16:creationId xmlns:a16="http://schemas.microsoft.com/office/drawing/2014/main" id="{0C4D315E-3493-E744-BAFF-BBED713563BB}"/>
              </a:ext>
            </a:extLst>
          </p:cNvPr>
          <p:cNvSpPr txBox="1">
            <a:spLocks noChangeArrowheads="1"/>
          </p:cNvSpPr>
          <p:nvPr/>
        </p:nvSpPr>
        <p:spPr>
          <a:xfrm>
            <a:off x="7615617" y="3945466"/>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$125.24</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7" name="Rectangle 3">
            <a:extLst>
              <a:ext uri="{FF2B5EF4-FFF2-40B4-BE49-F238E27FC236}">
                <a16:creationId xmlns:a16="http://schemas.microsoft.com/office/drawing/2014/main" id="{2703AE4B-40AA-E447-8A47-617E4127904F}"/>
              </a:ext>
            </a:extLst>
          </p:cNvPr>
          <p:cNvSpPr txBox="1">
            <a:spLocks noChangeArrowheads="1"/>
          </p:cNvSpPr>
          <p:nvPr/>
        </p:nvSpPr>
        <p:spPr>
          <a:xfrm>
            <a:off x="7615617" y="4487336"/>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No, none</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8" name="Rectangle 3">
            <a:extLst>
              <a:ext uri="{FF2B5EF4-FFF2-40B4-BE49-F238E27FC236}">
                <a16:creationId xmlns:a16="http://schemas.microsoft.com/office/drawing/2014/main" id="{4EF53ED4-4150-4148-A059-1C9E44360A26}"/>
              </a:ext>
            </a:extLst>
          </p:cNvPr>
          <p:cNvSpPr txBox="1">
            <a:spLocks noChangeArrowheads="1"/>
          </p:cNvSpPr>
          <p:nvPr/>
        </p:nvSpPr>
        <p:spPr>
          <a:xfrm>
            <a:off x="7615617" y="5020732"/>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4125-239-412</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39" name="Rectangle 3">
            <a:extLst>
              <a:ext uri="{FF2B5EF4-FFF2-40B4-BE49-F238E27FC236}">
                <a16:creationId xmlns:a16="http://schemas.microsoft.com/office/drawing/2014/main" id="{13BDF263-C00F-4044-A367-B39D2298C281}"/>
              </a:ext>
            </a:extLst>
          </p:cNvPr>
          <p:cNvSpPr txBox="1">
            <a:spLocks noChangeArrowheads="1"/>
          </p:cNvSpPr>
          <p:nvPr/>
        </p:nvSpPr>
        <p:spPr>
          <a:xfrm>
            <a:off x="7615617" y="5562602"/>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Box 1234, Anytown, USA</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40" name="Rectangle 3">
            <a:extLst>
              <a:ext uri="{FF2B5EF4-FFF2-40B4-BE49-F238E27FC236}">
                <a16:creationId xmlns:a16="http://schemas.microsoft.com/office/drawing/2014/main" id="{8DDDB59F-7108-064D-9C08-4159EBA78457}"/>
              </a:ext>
            </a:extLst>
          </p:cNvPr>
          <p:cNvSpPr txBox="1">
            <a:spLocks noChangeArrowheads="1"/>
          </p:cNvSpPr>
          <p:nvPr/>
        </p:nvSpPr>
        <p:spPr>
          <a:xfrm>
            <a:off x="7615617" y="6100230"/>
            <a:ext cx="4277559"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1400" dirty="0">
                <a:solidFill>
                  <a:srgbClr val="3369FF"/>
                </a:solidFill>
                <a:latin typeface="Segoe UI" panose="020B0502040204020203" pitchFamily="34" charset="0"/>
                <a:cs typeface="Segoe UI" panose="020B0502040204020203" pitchFamily="34" charset="0"/>
              </a:rPr>
              <a:t>0.54%</a:t>
            </a:r>
            <a:endParaRPr lang="en-US" altLang="en-US" sz="1400" dirty="0">
              <a:solidFill>
                <a:srgbClr val="3369FF"/>
              </a:solidFill>
              <a:latin typeface="Segoe UI" panose="020B0502040204020203" pitchFamily="34" charset="0"/>
              <a:cs typeface="Segoe UI" panose="020B0502040204020203" pitchFamily="34" charset="0"/>
            </a:endParaRPr>
          </a:p>
        </p:txBody>
      </p:sp>
      <p:sp>
        <p:nvSpPr>
          <p:cNvPr id="41" name="Title 3">
            <a:extLst>
              <a:ext uri="{FF2B5EF4-FFF2-40B4-BE49-F238E27FC236}">
                <a16:creationId xmlns:a16="http://schemas.microsoft.com/office/drawing/2014/main" id="{8365B4E5-5FCB-504C-B5D9-EA248544CEEB}"/>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Making decisions — lesson 6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grpSp>
        <p:nvGrpSpPr>
          <p:cNvPr id="45" name="Group 44">
            <a:extLst>
              <a:ext uri="{FF2B5EF4-FFF2-40B4-BE49-F238E27FC236}">
                <a16:creationId xmlns:a16="http://schemas.microsoft.com/office/drawing/2014/main" id="{75626FDF-075D-AF4B-944C-3A4F9DC6F6FA}"/>
              </a:ext>
            </a:extLst>
          </p:cNvPr>
          <p:cNvGrpSpPr/>
          <p:nvPr/>
        </p:nvGrpSpPr>
        <p:grpSpPr>
          <a:xfrm>
            <a:off x="12771839" y="274837"/>
            <a:ext cx="1413236" cy="677176"/>
            <a:chOff x="12771839" y="274837"/>
            <a:chExt cx="1413236" cy="677176"/>
          </a:xfrm>
        </p:grpSpPr>
        <p:pic>
          <p:nvPicPr>
            <p:cNvPr id="46" name="Graphic 45">
              <a:extLst>
                <a:ext uri="{FF2B5EF4-FFF2-40B4-BE49-F238E27FC236}">
                  <a16:creationId xmlns:a16="http://schemas.microsoft.com/office/drawing/2014/main" id="{29FE82BF-D1C4-3244-BC5E-A04429F114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47" name="Text Placeholder 2">
              <a:extLst>
                <a:ext uri="{FF2B5EF4-FFF2-40B4-BE49-F238E27FC236}">
                  <a16:creationId xmlns:a16="http://schemas.microsoft.com/office/drawing/2014/main" id="{A947DD55-3B0E-864D-BC0C-F4789EA0D3DC}"/>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48" name="Text Placeholder 3">
              <a:extLst>
                <a:ext uri="{FF2B5EF4-FFF2-40B4-BE49-F238E27FC236}">
                  <a16:creationId xmlns:a16="http://schemas.microsoft.com/office/drawing/2014/main" id="{29CBE1FD-291B-5E4A-A279-8DDB6FF53412}"/>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cxnSp>
        <p:nvCxnSpPr>
          <p:cNvPr id="5" name="Straight Connector 4">
            <a:extLst>
              <a:ext uri="{FF2B5EF4-FFF2-40B4-BE49-F238E27FC236}">
                <a16:creationId xmlns:a16="http://schemas.microsoft.com/office/drawing/2014/main" id="{E8C740FD-54CB-AB4E-B653-A781B7DB6EDE}"/>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0AA54F48-6045-91DD-1B80-E08F5F906E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248522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BFB03B-6434-C344-8E40-11399E296220}"/>
              </a:ext>
            </a:extLst>
          </p:cNvPr>
          <p:cNvGraphicFramePr>
            <a:graphicFrameLocks noChangeAspect="1"/>
          </p:cNvGraphicFramePr>
          <p:nvPr>
            <p:custDataLst>
              <p:tags r:id="rId2"/>
            </p:custDataLst>
            <p:extLst>
              <p:ext uri="{D42A27DB-BD31-4B8C-83A1-F6EECF244321}">
                <p14:modId xmlns:p14="http://schemas.microsoft.com/office/powerpoint/2010/main" val="2308391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39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F4BFB03B-6434-C344-8E40-11399E29622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163CC60F-E26A-F24E-AB20-9FAEC4875506}"/>
              </a:ext>
            </a:extLst>
          </p:cNvPr>
          <p:cNvGrpSpPr/>
          <p:nvPr/>
        </p:nvGrpSpPr>
        <p:grpSpPr>
          <a:xfrm>
            <a:off x="5087938" y="2289843"/>
            <a:ext cx="723900" cy="723900"/>
            <a:chOff x="5087938" y="2508250"/>
            <a:chExt cx="1035050" cy="1035050"/>
          </a:xfrm>
        </p:grpSpPr>
        <p:sp>
          <p:nvSpPr>
            <p:cNvPr id="30" name="Oval 29">
              <a:extLst>
                <a:ext uri="{FF2B5EF4-FFF2-40B4-BE49-F238E27FC236}">
                  <a16:creationId xmlns:a16="http://schemas.microsoft.com/office/drawing/2014/main" id="{ECDFCA94-9126-8949-83C7-A960E5139610}"/>
                </a:ext>
              </a:extLst>
            </p:cNvPr>
            <p:cNvSpPr/>
            <p:nvPr/>
          </p:nvSpPr>
          <p:spPr>
            <a:xfrm>
              <a:off x="5087938" y="2508250"/>
              <a:ext cx="1035050" cy="1035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5CA7C71D-2D20-FB42-8863-1943E7A7EB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40666" y="2746188"/>
              <a:ext cx="574378" cy="523484"/>
            </a:xfrm>
            <a:prstGeom prst="rect">
              <a:avLst/>
            </a:prstGeom>
          </p:spPr>
        </p:pic>
      </p:grpSp>
      <p:grpSp>
        <p:nvGrpSpPr>
          <p:cNvPr id="5" name="Group 4">
            <a:extLst>
              <a:ext uri="{FF2B5EF4-FFF2-40B4-BE49-F238E27FC236}">
                <a16:creationId xmlns:a16="http://schemas.microsoft.com/office/drawing/2014/main" id="{3A8159B2-A362-454D-B70C-2300B8960864}"/>
              </a:ext>
            </a:extLst>
          </p:cNvPr>
          <p:cNvGrpSpPr/>
          <p:nvPr/>
        </p:nvGrpSpPr>
        <p:grpSpPr>
          <a:xfrm>
            <a:off x="464111" y="2289843"/>
            <a:ext cx="723900" cy="723900"/>
            <a:chOff x="464110" y="2517055"/>
            <a:chExt cx="1035050" cy="1035050"/>
          </a:xfrm>
        </p:grpSpPr>
        <p:sp>
          <p:nvSpPr>
            <p:cNvPr id="35" name="Oval 34">
              <a:extLst>
                <a:ext uri="{FF2B5EF4-FFF2-40B4-BE49-F238E27FC236}">
                  <a16:creationId xmlns:a16="http://schemas.microsoft.com/office/drawing/2014/main" id="{DBC36099-9941-4A42-9FD8-50347FABB349}"/>
                </a:ext>
              </a:extLst>
            </p:cNvPr>
            <p:cNvSpPr/>
            <p:nvPr/>
          </p:nvSpPr>
          <p:spPr>
            <a:xfrm>
              <a:off x="464110" y="2517055"/>
              <a:ext cx="1035050" cy="10350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28EF119C-25BF-6744-B307-34079821E1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641505">
              <a:off x="678247" y="2720483"/>
              <a:ext cx="606775" cy="606775"/>
            </a:xfrm>
            <a:prstGeom prst="rect">
              <a:avLst/>
            </a:prstGeom>
          </p:spPr>
        </p:pic>
      </p:grpSp>
      <p:sp>
        <p:nvSpPr>
          <p:cNvPr id="3" name="Slide Number Placeholder 2">
            <a:extLst>
              <a:ext uri="{FF2B5EF4-FFF2-40B4-BE49-F238E27FC236}">
                <a16:creationId xmlns:a16="http://schemas.microsoft.com/office/drawing/2014/main" id="{201D2120-D3CE-0641-9D58-13ABC0C1B25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F3D51980-9322-D84A-9E1F-35C8700739F8}"/>
              </a:ext>
            </a:extLst>
          </p:cNvPr>
          <p:cNvSpPr>
            <a:spLocks noGrp="1"/>
          </p:cNvSpPr>
          <p:nvPr>
            <p:ph type="ftr" sz="quarter" idx="3"/>
          </p:nvPr>
        </p:nvSpPr>
        <p:spPr>
          <a:xfrm>
            <a:off x="8945879" y="7624391"/>
            <a:ext cx="4937760" cy="218918"/>
          </a:xfrm>
        </p:spPr>
        <p:txBody>
          <a:bodyPr rIns="0"/>
          <a:lstStyle/>
          <a:p>
            <a:pPr>
              <a:defRPr/>
            </a:pPr>
            <a:r>
              <a:rPr lang="en-US" dirty="0">
                <a:solidFill>
                  <a:srgbClr val="002577"/>
                </a:solidFill>
              </a:rPr>
              <a:t>Credit cards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4">
            <a:extLst>
              <a:ext uri="{FF2B5EF4-FFF2-40B4-BE49-F238E27FC236}">
                <a16:creationId xmlns:a16="http://schemas.microsoft.com/office/drawing/2014/main" id="{CFDA6972-D36E-F24B-8126-6B93770675F0}"/>
              </a:ext>
            </a:extLst>
          </p:cNvPr>
          <p:cNvSpPr txBox="1">
            <a:spLocks/>
          </p:cNvSpPr>
          <p:nvPr/>
        </p:nvSpPr>
        <p:spPr>
          <a:xfrm>
            <a:off x="373163" y="3356290"/>
            <a:ext cx="3053326" cy="66631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altLang="en-US" sz="1600" b="1" dirty="0">
                <a:solidFill>
                  <a:srgbClr val="002577"/>
                </a:solidFill>
                <a:latin typeface="Segoe UI" panose="020B0502040204020203" pitchFamily="34" charset="0"/>
                <a:cs typeface="Segoe UI" panose="020B0502040204020203" pitchFamily="34" charset="0"/>
              </a:rPr>
              <a:t>If you think the reasons for the denial are valid:</a:t>
            </a:r>
            <a:endParaRPr lang="en-US" sz="1600" b="1" dirty="0">
              <a:solidFill>
                <a:srgbClr val="002577"/>
              </a:solidFill>
              <a:latin typeface="Segoe UI" panose="020B0502040204020203" pitchFamily="34" charset="0"/>
              <a:cs typeface="Segoe UI" panose="020B0502040204020203" pitchFamily="34" charset="0"/>
            </a:endParaRPr>
          </a:p>
        </p:txBody>
      </p:sp>
      <p:sp>
        <p:nvSpPr>
          <p:cNvPr id="20" name="Text Placeholder 10">
            <a:extLst>
              <a:ext uri="{FF2B5EF4-FFF2-40B4-BE49-F238E27FC236}">
                <a16:creationId xmlns:a16="http://schemas.microsoft.com/office/drawing/2014/main" id="{3263A8B6-4FA9-C848-A170-7600A9570BB3}"/>
              </a:ext>
            </a:extLst>
          </p:cNvPr>
          <p:cNvSpPr txBox="1">
            <a:spLocks/>
          </p:cNvSpPr>
          <p:nvPr/>
        </p:nvSpPr>
        <p:spPr>
          <a:xfrm>
            <a:off x="367924" y="4022603"/>
            <a:ext cx="3501343" cy="261063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panose="02070309020205020404" pitchFamily="49" charset="0"/>
              <a:buChar char="o"/>
            </a:pPr>
            <a:r>
              <a:rPr lang="en-US" altLang="en-US" sz="1400" dirty="0">
                <a:solidFill>
                  <a:srgbClr val="002577"/>
                </a:solidFill>
                <a:latin typeface="Segoe UI" panose="020B0502040204020203" pitchFamily="34" charset="0"/>
                <a:cs typeface="Segoe UI" panose="020B0502040204020203" pitchFamily="34" charset="0"/>
              </a:rPr>
              <a:t>Ask the creditor if you can provide additional information or arrange alternate credit terms.</a:t>
            </a:r>
          </a:p>
          <a:p>
            <a:pPr marL="288925" indent="-288925">
              <a:lnSpc>
                <a:spcPct val="100000"/>
              </a:lnSpc>
              <a:buFont typeface="Courier New" panose="02070309020205020404" pitchFamily="49" charset="0"/>
              <a:buChar char="o"/>
            </a:pPr>
            <a:r>
              <a:rPr lang="en-US" altLang="en-US" sz="1400" dirty="0">
                <a:solidFill>
                  <a:srgbClr val="002577"/>
                </a:solidFill>
                <a:latin typeface="Segoe UI" panose="020B0502040204020203" pitchFamily="34" charset="0"/>
                <a:cs typeface="Segoe UI" panose="020B0502040204020203" pitchFamily="34" charset="0"/>
              </a:rPr>
              <a:t>Apply to another creditor whose standards may be different.</a:t>
            </a:r>
          </a:p>
          <a:p>
            <a:pPr marL="288925" indent="-288925">
              <a:lnSpc>
                <a:spcPct val="100000"/>
              </a:lnSpc>
              <a:buFont typeface="Courier New" panose="02070309020205020404" pitchFamily="49" charset="0"/>
              <a:buChar char="o"/>
            </a:pPr>
            <a:r>
              <a:rPr lang="en-US" altLang="en-US" sz="1400" dirty="0">
                <a:solidFill>
                  <a:srgbClr val="002577"/>
                </a:solidFill>
                <a:latin typeface="Segoe UI" panose="020B0502040204020203" pitchFamily="34" charset="0"/>
                <a:cs typeface="Segoe UI" panose="020B0502040204020203" pitchFamily="34" charset="0"/>
              </a:rPr>
              <a:t>Do the things you need to do to improve your creditworthiness </a:t>
            </a:r>
            <a:br>
              <a:rPr lang="en-US" altLang="en-US" sz="1400" dirty="0">
                <a:solidFill>
                  <a:srgbClr val="002577"/>
                </a:solidFill>
                <a:latin typeface="Segoe UI" panose="020B0502040204020203" pitchFamily="34" charset="0"/>
                <a:cs typeface="Segoe UI" panose="020B0502040204020203" pitchFamily="34" charset="0"/>
              </a:rPr>
            </a:br>
            <a:r>
              <a:rPr lang="en-US" alt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400" dirty="0">
                <a:solidFill>
                  <a:srgbClr val="002577"/>
                </a:solidFill>
                <a:latin typeface="Segoe UI" panose="020B0502040204020203" pitchFamily="34" charset="0"/>
                <a:cs typeface="Segoe UI" panose="020B0502040204020203" pitchFamily="34" charset="0"/>
              </a:rPr>
              <a:t>pay bills on time, increase income,</a:t>
            </a:r>
            <a:br>
              <a:rPr lang="en-US" altLang="en-US" sz="1400" dirty="0">
                <a:solidFill>
                  <a:srgbClr val="002577"/>
                </a:solidFill>
                <a:latin typeface="Segoe UI" panose="020B0502040204020203" pitchFamily="34" charset="0"/>
                <a:cs typeface="Segoe UI" panose="020B0502040204020203" pitchFamily="34" charset="0"/>
              </a:rPr>
            </a:br>
            <a:r>
              <a:rPr lang="en-US" altLang="en-US" sz="1400" dirty="0">
                <a:solidFill>
                  <a:srgbClr val="002577"/>
                </a:solidFill>
                <a:latin typeface="Segoe UI" panose="020B0502040204020203" pitchFamily="34" charset="0"/>
                <a:cs typeface="Segoe UI" panose="020B0502040204020203" pitchFamily="34" charset="0"/>
              </a:rPr>
              <a:t>reduce spending, obtain a secured card, etc.</a:t>
            </a:r>
            <a:r>
              <a:rPr lang="en-US" alt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40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 </a:t>
            </a:r>
            <a:r>
              <a:rPr lang="en-US" altLang="en-US" sz="1400" dirty="0">
                <a:solidFill>
                  <a:srgbClr val="002577"/>
                </a:solidFill>
                <a:latin typeface="Segoe UI" panose="020B0502040204020203" pitchFamily="34" charset="0"/>
                <a:cs typeface="Segoe UI" panose="020B0502040204020203" pitchFamily="34" charset="0"/>
              </a:rPr>
              <a:t>and then reapply.</a:t>
            </a:r>
          </a:p>
          <a:p>
            <a:pPr>
              <a:lnSpc>
                <a:spcPct val="100000"/>
              </a:lnSpc>
              <a:buFont typeface="Courier New" panose="02070309020205020404" pitchFamily="49" charset="0"/>
              <a:buChar char="o"/>
            </a:pPr>
            <a:endParaRPr lang="en-US" sz="1400" dirty="0">
              <a:solidFill>
                <a:srgbClr val="002577"/>
              </a:solidFill>
              <a:latin typeface="Segoe UI" panose="020B0502040204020203" pitchFamily="34" charset="0"/>
              <a:cs typeface="Segoe UI" panose="020B0502040204020203" pitchFamily="34" charset="0"/>
            </a:endParaRPr>
          </a:p>
        </p:txBody>
      </p:sp>
      <p:sp>
        <p:nvSpPr>
          <p:cNvPr id="26" name="Text Placeholder 4">
            <a:extLst>
              <a:ext uri="{FF2B5EF4-FFF2-40B4-BE49-F238E27FC236}">
                <a16:creationId xmlns:a16="http://schemas.microsoft.com/office/drawing/2014/main" id="{9FC528D7-F83E-8140-83E5-E2CDC48A7489}"/>
              </a:ext>
            </a:extLst>
          </p:cNvPr>
          <p:cNvSpPr txBox="1">
            <a:spLocks/>
          </p:cNvSpPr>
          <p:nvPr/>
        </p:nvSpPr>
        <p:spPr>
          <a:xfrm>
            <a:off x="5015500" y="3356290"/>
            <a:ext cx="3496105" cy="66631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altLang="en-US" sz="1600" b="1" dirty="0">
                <a:solidFill>
                  <a:srgbClr val="002577"/>
                </a:solidFill>
                <a:latin typeface="Segoe UI" panose="020B0502040204020203" pitchFamily="34" charset="0"/>
                <a:cs typeface="Segoe UI" panose="020B0502040204020203" pitchFamily="34" charset="0"/>
              </a:rPr>
              <a:t>If you are not sure whether the reason for the denial is valid:</a:t>
            </a:r>
            <a:endParaRPr lang="en-US" sz="1600" b="1" dirty="0">
              <a:solidFill>
                <a:srgbClr val="002577"/>
              </a:solidFill>
              <a:latin typeface="Segoe UI" panose="020B0502040204020203" pitchFamily="34" charset="0"/>
              <a:cs typeface="Segoe UI" panose="020B0502040204020203" pitchFamily="34" charset="0"/>
            </a:endParaRPr>
          </a:p>
        </p:txBody>
      </p:sp>
      <p:sp>
        <p:nvSpPr>
          <p:cNvPr id="27" name="Text Placeholder 10">
            <a:extLst>
              <a:ext uri="{FF2B5EF4-FFF2-40B4-BE49-F238E27FC236}">
                <a16:creationId xmlns:a16="http://schemas.microsoft.com/office/drawing/2014/main" id="{3A16596C-6903-024C-9E71-7ED6449B819C}"/>
              </a:ext>
            </a:extLst>
          </p:cNvPr>
          <p:cNvSpPr txBox="1">
            <a:spLocks/>
          </p:cNvSpPr>
          <p:nvPr/>
        </p:nvSpPr>
        <p:spPr>
          <a:xfrm>
            <a:off x="5010263" y="4022603"/>
            <a:ext cx="3149000" cy="261063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panose="02070309020205020404" pitchFamily="49" charset="0"/>
              <a:buChar char="o"/>
            </a:pPr>
            <a:r>
              <a:rPr lang="en-US" altLang="en-US" sz="1400" dirty="0">
                <a:solidFill>
                  <a:srgbClr val="002577"/>
                </a:solidFill>
                <a:latin typeface="Segoe UI" panose="020B0502040204020203" pitchFamily="34" charset="0"/>
                <a:cs typeface="Segoe UI" panose="020B0502040204020203" pitchFamily="34" charset="0"/>
              </a:rPr>
              <a:t>Ask the creditor to explain why you were denied.</a:t>
            </a:r>
          </a:p>
          <a:p>
            <a:pPr marL="288925" indent="-288925">
              <a:lnSpc>
                <a:spcPct val="100000"/>
              </a:lnSpc>
              <a:buFont typeface="Courier New" panose="02070309020205020404" pitchFamily="49" charset="0"/>
              <a:buChar char="o"/>
            </a:pPr>
            <a:r>
              <a:rPr lang="en-US" altLang="en-US" sz="1400" dirty="0">
                <a:solidFill>
                  <a:srgbClr val="002577"/>
                </a:solidFill>
                <a:latin typeface="Segoe UI" panose="020B0502040204020203" pitchFamily="34" charset="0"/>
                <a:cs typeface="Segoe UI" panose="020B0502040204020203" pitchFamily="34" charset="0"/>
              </a:rPr>
              <a:t>Review your credit history.</a:t>
            </a:r>
          </a:p>
          <a:p>
            <a:pPr marL="288925" indent="-288925">
              <a:lnSpc>
                <a:spcPct val="100000"/>
              </a:lnSpc>
              <a:buFont typeface="Courier New" panose="02070309020205020404" pitchFamily="49" charset="0"/>
              <a:buChar char="o"/>
            </a:pPr>
            <a:r>
              <a:rPr lang="en-US" altLang="en-US" sz="1400" dirty="0">
                <a:solidFill>
                  <a:srgbClr val="002577"/>
                </a:solidFill>
                <a:latin typeface="Segoe UI" panose="020B0502040204020203" pitchFamily="34" charset="0"/>
                <a:cs typeface="Segoe UI" panose="020B0502040204020203" pitchFamily="34" charset="0"/>
              </a:rPr>
              <a:t>If you find your credit history contains errors, take steps to correct the errors.</a:t>
            </a:r>
            <a:endParaRPr lang="en-US" sz="1400" dirty="0">
              <a:solidFill>
                <a:srgbClr val="002577"/>
              </a:solidFill>
              <a:latin typeface="Segoe UI" panose="020B0502040204020203" pitchFamily="34" charset="0"/>
              <a:cs typeface="Segoe UI" panose="020B0502040204020203" pitchFamily="34" charset="0"/>
            </a:endParaRPr>
          </a:p>
        </p:txBody>
      </p:sp>
      <p:sp>
        <p:nvSpPr>
          <p:cNvPr id="28" name="Text Placeholder 4">
            <a:extLst>
              <a:ext uri="{FF2B5EF4-FFF2-40B4-BE49-F238E27FC236}">
                <a16:creationId xmlns:a16="http://schemas.microsoft.com/office/drawing/2014/main" id="{07CFF91F-1662-6E47-9433-510C58F6BE71}"/>
              </a:ext>
            </a:extLst>
          </p:cNvPr>
          <p:cNvSpPr txBox="1">
            <a:spLocks/>
          </p:cNvSpPr>
          <p:nvPr/>
        </p:nvSpPr>
        <p:spPr>
          <a:xfrm>
            <a:off x="9617645" y="3356290"/>
            <a:ext cx="3817001" cy="66631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altLang="en-US" sz="1600" b="1" dirty="0">
                <a:solidFill>
                  <a:srgbClr val="002577"/>
                </a:solidFill>
                <a:latin typeface="Segoe UI" panose="020B0502040204020203" pitchFamily="34" charset="0"/>
                <a:cs typeface="Segoe UI" panose="020B0502040204020203" pitchFamily="34" charset="0"/>
              </a:rPr>
              <a:t>If you believe the reason for the denial is invalid and the creditor has discriminated against you:</a:t>
            </a:r>
          </a:p>
        </p:txBody>
      </p:sp>
      <p:sp>
        <p:nvSpPr>
          <p:cNvPr id="29" name="Text Placeholder 10">
            <a:extLst>
              <a:ext uri="{FF2B5EF4-FFF2-40B4-BE49-F238E27FC236}">
                <a16:creationId xmlns:a16="http://schemas.microsoft.com/office/drawing/2014/main" id="{9EB66BE6-39F4-0948-A87C-2CEFBB7B2FB0}"/>
              </a:ext>
            </a:extLst>
          </p:cNvPr>
          <p:cNvSpPr txBox="1">
            <a:spLocks/>
          </p:cNvSpPr>
          <p:nvPr/>
        </p:nvSpPr>
        <p:spPr>
          <a:xfrm>
            <a:off x="9612407" y="4273550"/>
            <a:ext cx="3822239" cy="235969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8925" indent="-288925">
              <a:lnSpc>
                <a:spcPct val="100000"/>
              </a:lnSpc>
              <a:buFont typeface="Courier New" panose="02070309020205020404" pitchFamily="49" charset="0"/>
              <a:buChar char="o"/>
            </a:pPr>
            <a:r>
              <a:rPr lang="en-US" altLang="en-US" sz="1400" dirty="0">
                <a:solidFill>
                  <a:srgbClr val="002577"/>
                </a:solidFill>
                <a:latin typeface="Segoe UI" panose="020B0502040204020203" pitchFamily="34" charset="0"/>
                <a:cs typeface="Segoe UI" panose="020B0502040204020203" pitchFamily="34" charset="0"/>
              </a:rPr>
              <a:t>Notify the federal enforcement agency whose name you were given by the creditor. The federal enforcement agency will investigate and report back to you.</a:t>
            </a:r>
          </a:p>
          <a:p>
            <a:pPr marL="288925" indent="-288925">
              <a:lnSpc>
                <a:spcPct val="100000"/>
              </a:lnSpc>
              <a:buFont typeface="Courier New" panose="02070309020205020404" pitchFamily="49" charset="0"/>
              <a:buChar char="o"/>
            </a:pPr>
            <a:r>
              <a:rPr lang="en-US" altLang="en-US" sz="1400" dirty="0">
                <a:solidFill>
                  <a:srgbClr val="002577"/>
                </a:solidFill>
                <a:latin typeface="Segoe UI" panose="020B0502040204020203" pitchFamily="34" charset="0"/>
                <a:cs typeface="Segoe UI" panose="020B0502040204020203" pitchFamily="34" charset="0"/>
              </a:rPr>
              <a:t>If you can afford to, hire an attorney to </a:t>
            </a:r>
            <a:br>
              <a:rPr lang="en-US" altLang="en-US" sz="1400" dirty="0">
                <a:solidFill>
                  <a:srgbClr val="002577"/>
                </a:solidFill>
                <a:latin typeface="Segoe UI" panose="020B0502040204020203" pitchFamily="34" charset="0"/>
                <a:cs typeface="Segoe UI" panose="020B0502040204020203" pitchFamily="34" charset="0"/>
              </a:rPr>
            </a:br>
            <a:r>
              <a:rPr lang="en-US" altLang="en-US" sz="1400" dirty="0">
                <a:solidFill>
                  <a:srgbClr val="002577"/>
                </a:solidFill>
                <a:latin typeface="Segoe UI" panose="020B0502040204020203" pitchFamily="34" charset="0"/>
                <a:cs typeface="Segoe UI" panose="020B0502040204020203" pitchFamily="34" charset="0"/>
              </a:rPr>
              <a:t>file suit against the creditor. If the court determines the creditor did discriminate, the creditor will be required to pay you actual damages plus punitive damages.</a:t>
            </a:r>
            <a:endParaRPr lang="en-US" sz="1400" dirty="0">
              <a:solidFill>
                <a:srgbClr val="002577"/>
              </a:solidFill>
              <a:latin typeface="Segoe UI" panose="020B0502040204020203" pitchFamily="34" charset="0"/>
              <a:cs typeface="Segoe UI" panose="020B0502040204020203" pitchFamily="34" charset="0"/>
            </a:endParaRPr>
          </a:p>
        </p:txBody>
      </p:sp>
      <p:sp>
        <p:nvSpPr>
          <p:cNvPr id="18" name="Title 3">
            <a:extLst>
              <a:ext uri="{FF2B5EF4-FFF2-40B4-BE49-F238E27FC236}">
                <a16:creationId xmlns:a16="http://schemas.microsoft.com/office/drawing/2014/main" id="{A8C7A0E9-ABBC-7F45-8653-38732DB2505D}"/>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What to do if you’re denied credit</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grpSp>
        <p:nvGrpSpPr>
          <p:cNvPr id="22" name="Group 21">
            <a:extLst>
              <a:ext uri="{FF2B5EF4-FFF2-40B4-BE49-F238E27FC236}">
                <a16:creationId xmlns:a16="http://schemas.microsoft.com/office/drawing/2014/main" id="{DC87DA97-73B7-0D45-87B1-A2F23046393B}"/>
              </a:ext>
            </a:extLst>
          </p:cNvPr>
          <p:cNvGrpSpPr/>
          <p:nvPr/>
        </p:nvGrpSpPr>
        <p:grpSpPr>
          <a:xfrm>
            <a:off x="12771839" y="274837"/>
            <a:ext cx="1413236" cy="677176"/>
            <a:chOff x="12771839" y="274837"/>
            <a:chExt cx="1413236" cy="677176"/>
          </a:xfrm>
        </p:grpSpPr>
        <p:pic>
          <p:nvPicPr>
            <p:cNvPr id="23" name="Graphic 22">
              <a:extLst>
                <a:ext uri="{FF2B5EF4-FFF2-40B4-BE49-F238E27FC236}">
                  <a16:creationId xmlns:a16="http://schemas.microsoft.com/office/drawing/2014/main" id="{660129EE-8B52-B64D-BC7C-9A38FD651F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771839" y="274837"/>
              <a:ext cx="1413236" cy="677176"/>
            </a:xfrm>
            <a:prstGeom prst="rect">
              <a:avLst/>
            </a:prstGeom>
          </p:spPr>
        </p:pic>
        <p:sp>
          <p:nvSpPr>
            <p:cNvPr id="24" name="Text Placeholder 2">
              <a:extLst>
                <a:ext uri="{FF2B5EF4-FFF2-40B4-BE49-F238E27FC236}">
                  <a16:creationId xmlns:a16="http://schemas.microsoft.com/office/drawing/2014/main" id="{157B9B75-E069-B241-B0F7-C6F697F078EE}"/>
                </a:ext>
              </a:extLst>
            </p:cNvPr>
            <p:cNvSpPr txBox="1">
              <a:spLocks/>
            </p:cNvSpPr>
            <p:nvPr/>
          </p:nvSpPr>
          <p:spPr>
            <a:xfrm>
              <a:off x="12920457" y="463892"/>
              <a:ext cx="1223434"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Credit cards</a:t>
              </a:r>
            </a:p>
          </p:txBody>
        </p:sp>
        <p:sp>
          <p:nvSpPr>
            <p:cNvPr id="25" name="Text Placeholder 3">
              <a:extLst>
                <a:ext uri="{FF2B5EF4-FFF2-40B4-BE49-F238E27FC236}">
                  <a16:creationId xmlns:a16="http://schemas.microsoft.com/office/drawing/2014/main" id="{6DE0C415-8465-F445-9A52-499A37A65164}"/>
                </a:ext>
              </a:extLst>
            </p:cNvPr>
            <p:cNvSpPr txBox="1">
              <a:spLocks/>
            </p:cNvSpPr>
            <p:nvPr/>
          </p:nvSpPr>
          <p:spPr>
            <a:xfrm>
              <a:off x="13082952" y="374524"/>
              <a:ext cx="885092" cy="246799"/>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6</a:t>
              </a:r>
            </a:p>
          </p:txBody>
        </p:sp>
      </p:grpSp>
      <p:grpSp>
        <p:nvGrpSpPr>
          <p:cNvPr id="8" name="Group 7">
            <a:extLst>
              <a:ext uri="{FF2B5EF4-FFF2-40B4-BE49-F238E27FC236}">
                <a16:creationId xmlns:a16="http://schemas.microsoft.com/office/drawing/2014/main" id="{E1B6B940-185E-C646-9421-2916F57AC2FC}"/>
              </a:ext>
            </a:extLst>
          </p:cNvPr>
          <p:cNvGrpSpPr/>
          <p:nvPr/>
        </p:nvGrpSpPr>
        <p:grpSpPr>
          <a:xfrm>
            <a:off x="9696161" y="2297199"/>
            <a:ext cx="723900" cy="723900"/>
            <a:chOff x="9696161" y="2508250"/>
            <a:chExt cx="1035050" cy="1035050"/>
          </a:xfrm>
        </p:grpSpPr>
        <p:sp>
          <p:nvSpPr>
            <p:cNvPr id="37" name="Oval 36">
              <a:extLst>
                <a:ext uri="{FF2B5EF4-FFF2-40B4-BE49-F238E27FC236}">
                  <a16:creationId xmlns:a16="http://schemas.microsoft.com/office/drawing/2014/main" id="{19A1F5DF-822D-6146-B0A9-1101AF9605B6}"/>
                </a:ext>
              </a:extLst>
            </p:cNvPr>
            <p:cNvSpPr/>
            <p:nvPr/>
          </p:nvSpPr>
          <p:spPr>
            <a:xfrm>
              <a:off x="9696161" y="2508250"/>
              <a:ext cx="1035050" cy="1035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061CFF85-746A-6B4B-A7F5-AAC58C9E1A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90124" y="2669470"/>
              <a:ext cx="648566" cy="648566"/>
            </a:xfrm>
            <a:prstGeom prst="rect">
              <a:avLst/>
            </a:prstGeom>
          </p:spPr>
        </p:pic>
      </p:grpSp>
      <p:cxnSp>
        <p:nvCxnSpPr>
          <p:cNvPr id="9" name="Straight Connector 8">
            <a:extLst>
              <a:ext uri="{FF2B5EF4-FFF2-40B4-BE49-F238E27FC236}">
                <a16:creationId xmlns:a16="http://schemas.microsoft.com/office/drawing/2014/main" id="{A8BB7BC1-E966-4DAF-4431-230B5FCEFE0E}"/>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F6EFA291-F2F1-56FA-B122-9D60AE5160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250445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4" ma:contentTypeDescription="Create a new document." ma:contentTypeScope="" ma:versionID="1f88391c98b5fc0c3dbc93315d304e11">
  <xsd:schema xmlns:xsd="http://www.w3.org/2001/XMLSchema" xmlns:xs="http://www.w3.org/2001/XMLSchema" xmlns:p="http://schemas.microsoft.com/office/2006/metadata/properties" xmlns:ns2="774a2e2c-3244-4393-9de4-de0c7b6b284a" targetNamespace="http://schemas.microsoft.com/office/2006/metadata/properties" ma:root="true" ma:fieldsID="33ab26d8439cc76b0e36fd732a55a13c" ns2:_="">
    <xsd:import namespace="774a2e2c-3244-4393-9de4-de0c7b6b28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901248-4B37-4D81-A108-ECAAC092C401}"/>
</file>

<file path=customXml/itemProps2.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3.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28028</TotalTime>
  <Words>3634</Words>
  <Application>Microsoft Office PowerPoint</Application>
  <PresentationFormat>Custom</PresentationFormat>
  <Paragraphs>539</Paragraphs>
  <Slides>25</Slides>
  <Notes>25</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25</vt:i4>
      </vt:variant>
    </vt:vector>
  </HeadingPairs>
  <TitlesOfParts>
    <vt:vector size="46" baseType="lpstr">
      <vt:lpstr>Arial</vt:lpstr>
      <vt:lpstr>Calibri</vt:lpstr>
      <vt:lpstr>Century Gothic</vt:lpstr>
      <vt:lpstr>Courier New</vt:lpstr>
      <vt:lpstr>GT America</vt:lpstr>
      <vt:lpstr>Helvetica</vt:lpstr>
      <vt:lpstr>IBM Eliot Sans Medium</vt:lpstr>
      <vt:lpstr>IBM Plex Sans Medium</vt:lpstr>
      <vt:lpstr>Open Sans</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PowerPoint Presentation</vt:lpstr>
      <vt:lpstr>Calculating finance charges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Asante-Ansong, Bridget</cp:lastModifiedBy>
  <cp:revision>1678</cp:revision>
  <cp:lastPrinted>2019-08-28T13:05:59Z</cp:lastPrinted>
  <dcterms:created xsi:type="dcterms:W3CDTF">2019-07-19T18:11:56Z</dcterms:created>
  <dcterms:modified xsi:type="dcterms:W3CDTF">2023-03-17T15:06:11Z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